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797675" cy="9928225"/>
  <p:embeddedFontLst>
    <p:embeddedFont>
      <p:font typeface="Calibri" panose="020F0502020204030204" pitchFamily="34" charset="0"/>
      <p:regular r:id="rId33"/>
      <p:bold r:id="rId34"/>
      <p:italic r:id="rId35"/>
      <p:boldItalic r:id="rId36"/>
    </p:embeddedFont>
    <p:embeddedFont>
      <p:font typeface="Century Schoolbook" panose="02040604050505020304" pitchFamily="18" charset="0"/>
      <p:regular r:id="rId37"/>
      <p:bold r:id="rId38"/>
      <p:italic r:id="rId39"/>
      <p:boldItalic r:id="rId40"/>
    </p:embeddedFont>
    <p:embeddedFont>
      <p:font typeface="Raleway" pitchFamily="2" charset="0"/>
      <p:regular r:id="rId41"/>
      <p:bold r:id="rId42"/>
      <p:italic r:id="rId43"/>
      <p:boldItalic r:id="rId44"/>
    </p:embeddedFont>
    <p:embeddedFont>
      <p:font typeface="Raleway ExtraBold" pitchFamily="2" charset="0"/>
      <p:bold r:id="rId45"/>
      <p:boldItalic r:id="rId46"/>
    </p:embeddedFont>
    <p:embeddedFont>
      <p:font typeface="Raleway ExtraLight" pitchFamily="2" charset="0"/>
      <p:regular r:id="rId47"/>
      <p:bold r:id="rId48"/>
      <p:italic r:id="rId49"/>
      <p:boldItalic r:id="rId50"/>
    </p:embeddedFont>
    <p:embeddedFont>
      <p:font typeface="Raleway Light" pitchFamily="2" charset="0"/>
      <p:regular r:id="rId51"/>
      <p:bold r:id="rId52"/>
      <p:italic r:id="rId53"/>
      <p:boldItalic r:id="rId54"/>
    </p:embeddedFont>
    <p:embeddedFont>
      <p:font typeface="Raleway Medium" pitchFamily="2" charset="0"/>
      <p:regular r:id="rId55"/>
      <p:bold r:id="rId56"/>
      <p:italic r:id="rId57"/>
      <p:boldItalic r:id="rId58"/>
    </p:embeddedFont>
    <p:embeddedFont>
      <p:font typeface="Raleway SemiBold"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gwcY62Lyhn5FX9bvyCzP4/jk25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266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1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13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813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B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30afce460_0_4:notes"/>
          <p:cNvSpPr txBox="1">
            <a:spLocks noGrp="1"/>
          </p:cNvSpPr>
          <p:nvPr>
            <p:ph type="body" idx="1"/>
          </p:nvPr>
        </p:nvSpPr>
        <p:spPr>
          <a:xfrm>
            <a:off x="679768" y="4777958"/>
            <a:ext cx="5438100" cy="390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g2330afce460_0_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5: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6: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3a853370a6_5_17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23a853370a6_5_172:notes"/>
          <p:cNvSpPr txBox="1">
            <a:spLocks noGrp="1"/>
          </p:cNvSpPr>
          <p:nvPr>
            <p:ph type="body" idx="1"/>
          </p:nvPr>
        </p:nvSpPr>
        <p:spPr>
          <a:xfrm>
            <a:off x="679768" y="4777958"/>
            <a:ext cx="5438100" cy="390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23a853370a6_5_172:notes"/>
          <p:cNvSpPr txBox="1">
            <a:spLocks noGrp="1"/>
          </p:cNvSpPr>
          <p:nvPr>
            <p:ph type="sldNum" idx="12"/>
          </p:nvPr>
        </p:nvSpPr>
        <p:spPr>
          <a:xfrm>
            <a:off x="3850443" y="9430091"/>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5: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3a853370a6_5_40:notes"/>
          <p:cNvSpPr txBox="1">
            <a:spLocks noGrp="1"/>
          </p:cNvSpPr>
          <p:nvPr>
            <p:ph type="body" idx="1"/>
          </p:nvPr>
        </p:nvSpPr>
        <p:spPr>
          <a:xfrm>
            <a:off x="679768" y="4777958"/>
            <a:ext cx="5438100" cy="390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23a853370a6_5_4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3a853370a6_5_66:notes"/>
          <p:cNvSpPr txBox="1">
            <a:spLocks noGrp="1"/>
          </p:cNvSpPr>
          <p:nvPr>
            <p:ph type="body" idx="1"/>
          </p:nvPr>
        </p:nvSpPr>
        <p:spPr>
          <a:xfrm>
            <a:off x="679768" y="4777958"/>
            <a:ext cx="5438100" cy="390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23a853370a6_5_6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3a853370a6_5_99:notes"/>
          <p:cNvSpPr txBox="1">
            <a:spLocks noGrp="1"/>
          </p:cNvSpPr>
          <p:nvPr>
            <p:ph type="body" idx="1"/>
          </p:nvPr>
        </p:nvSpPr>
        <p:spPr>
          <a:xfrm>
            <a:off x="679768" y="4777958"/>
            <a:ext cx="5438100" cy="390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23a853370a6_5_9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3a853370a6_5_133:notes"/>
          <p:cNvSpPr txBox="1">
            <a:spLocks noGrp="1"/>
          </p:cNvSpPr>
          <p:nvPr>
            <p:ph type="body" idx="1"/>
          </p:nvPr>
        </p:nvSpPr>
        <p:spPr>
          <a:xfrm>
            <a:off x="679768" y="4777958"/>
            <a:ext cx="5438100" cy="390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g23a853370a6_5_1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6: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3a853370a6_3_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23a853370a6_3_5:notes"/>
          <p:cNvSpPr txBox="1">
            <a:spLocks noGrp="1"/>
          </p:cNvSpPr>
          <p:nvPr>
            <p:ph type="body" idx="1"/>
          </p:nvPr>
        </p:nvSpPr>
        <p:spPr>
          <a:xfrm>
            <a:off x="679768" y="4777958"/>
            <a:ext cx="5438100" cy="390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23a853370a6_3_5:notes"/>
          <p:cNvSpPr txBox="1">
            <a:spLocks noGrp="1"/>
          </p:cNvSpPr>
          <p:nvPr>
            <p:ph type="sldNum" idx="12"/>
          </p:nvPr>
        </p:nvSpPr>
        <p:spPr>
          <a:xfrm>
            <a:off x="3850443" y="9430091"/>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7: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2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 name="Google Shape;66;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32f45ad9e4_1_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32f45ad9e4_1_13:notes"/>
          <p:cNvSpPr txBox="1">
            <a:spLocks noGrp="1"/>
          </p:cNvSpPr>
          <p:nvPr>
            <p:ph type="body" idx="1"/>
          </p:nvPr>
        </p:nvSpPr>
        <p:spPr>
          <a:xfrm>
            <a:off x="679768" y="4777958"/>
            <a:ext cx="5438100" cy="390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g232f45ad9e4_1_13:notes"/>
          <p:cNvSpPr txBox="1">
            <a:spLocks noGrp="1"/>
          </p:cNvSpPr>
          <p:nvPr>
            <p:ph type="sldNum" idx="12"/>
          </p:nvPr>
        </p:nvSpPr>
        <p:spPr>
          <a:xfrm>
            <a:off x="3850443" y="9430091"/>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30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7: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p17:notes"/>
          <p:cNvSpPr txBox="1">
            <a:spLocks noGrp="1"/>
          </p:cNvSpPr>
          <p:nvPr>
            <p:ph type="sldNum" idx="12"/>
          </p:nvPr>
        </p:nvSpPr>
        <p:spPr>
          <a:xfrm>
            <a:off x="3850443" y="9430091"/>
            <a:ext cx="2945659" cy="498134"/>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8: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9: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0: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1:notes"/>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3dfafafbc2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23dfafafbc2_0_0:notes"/>
          <p:cNvSpPr txBox="1">
            <a:spLocks noGrp="1"/>
          </p:cNvSpPr>
          <p:nvPr>
            <p:ph type="body" idx="1"/>
          </p:nvPr>
        </p:nvSpPr>
        <p:spPr>
          <a:xfrm>
            <a:off x="679768" y="4777958"/>
            <a:ext cx="5438100" cy="390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3dfafafbc2_0_0:notes"/>
          <p:cNvSpPr txBox="1">
            <a:spLocks noGrp="1"/>
          </p:cNvSpPr>
          <p:nvPr>
            <p:ph type="sldNum" idx="12"/>
          </p:nvPr>
        </p:nvSpPr>
        <p:spPr>
          <a:xfrm>
            <a:off x="3850443" y="9430091"/>
            <a:ext cx="2945700" cy="4980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eldia" type="title">
  <p:cSld name="TITLE">
    <p:spTree>
      <p:nvGrpSpPr>
        <p:cNvPr id="1" name="Shape 17"/>
        <p:cNvGrpSpPr/>
        <p:nvPr/>
      </p:nvGrpSpPr>
      <p:grpSpPr>
        <a:xfrm>
          <a:off x="0" y="0"/>
          <a:ext cx="0" cy="0"/>
          <a:chOff x="0" y="0"/>
          <a:chExt cx="0" cy="0"/>
        </a:xfrm>
      </p:grpSpPr>
      <p:pic>
        <p:nvPicPr>
          <p:cNvPr id="18" name="Google Shape;18;p29"/>
          <p:cNvPicPr preferRelativeResize="0"/>
          <p:nvPr/>
        </p:nvPicPr>
        <p:blipFill rotWithShape="1">
          <a:blip r:embed="rId2">
            <a:alphaModFix/>
          </a:blip>
          <a:srcRect l="6653" t="11014" r="12392" b="8035"/>
          <a:stretch/>
        </p:blipFill>
        <p:spPr>
          <a:xfrm>
            <a:off x="0" y="0"/>
            <a:ext cx="12192000" cy="6858000"/>
          </a:xfrm>
          <a:prstGeom prst="rect">
            <a:avLst/>
          </a:prstGeom>
          <a:noFill/>
          <a:ln>
            <a:noFill/>
          </a:ln>
        </p:spPr>
      </p:pic>
      <p:pic>
        <p:nvPicPr>
          <p:cNvPr id="19" name="Google Shape;19;p29"/>
          <p:cNvPicPr preferRelativeResize="0"/>
          <p:nvPr/>
        </p:nvPicPr>
        <p:blipFill>
          <a:blip r:embed="rId3">
            <a:alphaModFix/>
          </a:blip>
          <a:stretch>
            <a:fillRect/>
          </a:stretch>
        </p:blipFill>
        <p:spPr>
          <a:xfrm>
            <a:off x="4029075" y="1362088"/>
            <a:ext cx="4133851" cy="413382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p:cSld name="Titel en object">
    <p:spTree>
      <p:nvGrpSpPr>
        <p:cNvPr id="1" name="Shape 20"/>
        <p:cNvGrpSpPr/>
        <p:nvPr/>
      </p:nvGrpSpPr>
      <p:grpSpPr>
        <a:xfrm>
          <a:off x="0" y="0"/>
          <a:ext cx="0" cy="0"/>
          <a:chOff x="0" y="0"/>
          <a:chExt cx="0" cy="0"/>
        </a:xfrm>
      </p:grpSpPr>
      <p:pic>
        <p:nvPicPr>
          <p:cNvPr id="21" name="Google Shape;21;p30"/>
          <p:cNvPicPr preferRelativeResize="0"/>
          <p:nvPr/>
        </p:nvPicPr>
        <p:blipFill rotWithShape="1">
          <a:blip r:embed="rId2">
            <a:alphaModFix amt="4000"/>
          </a:blip>
          <a:srcRect/>
          <a:stretch/>
        </p:blipFill>
        <p:spPr>
          <a:xfrm>
            <a:off x="311400" y="161925"/>
            <a:ext cx="1163674" cy="1457623"/>
          </a:xfrm>
          <a:prstGeom prst="rect">
            <a:avLst/>
          </a:prstGeom>
          <a:noFill/>
          <a:ln>
            <a:noFill/>
          </a:ln>
        </p:spPr>
      </p:pic>
      <p:sp>
        <p:nvSpPr>
          <p:cNvPr id="22" name="Google Shape;22;p30"/>
          <p:cNvSpPr txBox="1">
            <a:spLocks noGrp="1"/>
          </p:cNvSpPr>
          <p:nvPr>
            <p:ph type="body" idx="1"/>
          </p:nvPr>
        </p:nvSpPr>
        <p:spPr>
          <a:xfrm>
            <a:off x="539999" y="2250000"/>
            <a:ext cx="4918200" cy="435120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23" name="Google Shape;23;p30"/>
          <p:cNvSpPr txBox="1">
            <a:spLocks noGrp="1"/>
          </p:cNvSpPr>
          <p:nvPr>
            <p:ph type="dt" idx="10"/>
          </p:nvPr>
        </p:nvSpPr>
        <p:spPr>
          <a:xfrm rot="-5400000">
            <a:off x="10797542" y="998537"/>
            <a:ext cx="190499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30"/>
          <p:cNvSpPr txBox="1">
            <a:spLocks noGrp="1"/>
          </p:cNvSpPr>
          <p:nvPr>
            <p:ph type="ftr" idx="11"/>
          </p:nvPr>
        </p:nvSpPr>
        <p:spPr>
          <a:xfrm rot="-5400000">
            <a:off x="9411600" y="3251175"/>
            <a:ext cx="5038800" cy="36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lvl1pPr marL="0" marR="0" lvl="0"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1pPr>
            <a:lvl2pPr marL="0" marR="0" lvl="1"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2pPr>
            <a:lvl3pPr marL="0" marR="0" lvl="2"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3pPr>
            <a:lvl4pPr marL="0" marR="0" lvl="3"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4pPr>
            <a:lvl5pPr marL="0" marR="0" lvl="4"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5pPr>
            <a:lvl6pPr marL="0" marR="0" lvl="5"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6pPr>
            <a:lvl7pPr marL="0" marR="0" lvl="6"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7pPr>
            <a:lvl8pPr marL="0" marR="0" lvl="7"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8pPr>
            <a:lvl9pPr marL="0" marR="0" lvl="8"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9pPr>
          </a:lstStyle>
          <a:p>
            <a:pPr marL="0" lvl="0" indent="0" algn="ctr" rtl="0">
              <a:spcBef>
                <a:spcPts val="0"/>
              </a:spcBef>
              <a:spcAft>
                <a:spcPts val="0"/>
              </a:spcAft>
              <a:buNone/>
            </a:pPr>
            <a:fld id="{00000000-1234-1234-1234-123412341234}" type="slidenum">
              <a:rPr lang="nl-BE"/>
              <a:t>‹#›</a:t>
            </a:fld>
            <a:endParaRPr/>
          </a:p>
        </p:txBody>
      </p:sp>
      <p:sp>
        <p:nvSpPr>
          <p:cNvPr id="26" name="Google Shape;26;p30"/>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200"/>
              <a:buFont typeface="Raleway"/>
              <a:buNone/>
              <a:defRPr sz="3200" b="1" i="0" u="none" strike="noStrike" cap="none">
                <a:solidFill>
                  <a:schemeClr val="dk1"/>
                </a:solidFill>
                <a:latin typeface="Raleway"/>
                <a:ea typeface="Raleway"/>
                <a:cs typeface="Raleway"/>
                <a:sym typeface="Raleway"/>
              </a:defRPr>
            </a:lvl1pPr>
            <a:lvl2pPr marR="0" lvl="1"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9pPr>
          </a:lstStyle>
          <a:p>
            <a:endParaRPr/>
          </a:p>
        </p:txBody>
      </p:sp>
      <p:sp>
        <p:nvSpPr>
          <p:cNvPr id="27" name="Google Shape;27;p30"/>
          <p:cNvSpPr/>
          <p:nvPr/>
        </p:nvSpPr>
        <p:spPr>
          <a:xfrm>
            <a:off x="0" y="0"/>
            <a:ext cx="11706300" cy="1828800"/>
          </a:xfrm>
          <a:prstGeom prst="rect">
            <a:avLst/>
          </a:prstGeom>
          <a:solidFill>
            <a:srgbClr val="374768">
              <a:alpha val="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angepaste lay-out 2">
  <p:cSld name="CUSTOM_1">
    <p:spTree>
      <p:nvGrpSpPr>
        <p:cNvPr id="1" name="Shape 28"/>
        <p:cNvGrpSpPr/>
        <p:nvPr/>
      </p:nvGrpSpPr>
      <p:grpSpPr>
        <a:xfrm>
          <a:off x="0" y="0"/>
          <a:ext cx="0" cy="0"/>
          <a:chOff x="0" y="0"/>
          <a:chExt cx="0" cy="0"/>
        </a:xfrm>
      </p:grpSpPr>
      <p:sp>
        <p:nvSpPr>
          <p:cNvPr id="29" name="Google Shape;29;g232f45ad9e4_1_39"/>
          <p:cNvSpPr/>
          <p:nvPr/>
        </p:nvSpPr>
        <p:spPr>
          <a:xfrm>
            <a:off x="-52200" y="1828925"/>
            <a:ext cx="5452200" cy="4579200"/>
          </a:xfrm>
          <a:prstGeom prst="rect">
            <a:avLst/>
          </a:prstGeom>
          <a:solidFill>
            <a:srgbClr val="374768">
              <a:alpha val="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g232f45ad9e4_1_39"/>
          <p:cNvSpPr txBox="1">
            <a:spLocks noGrp="1"/>
          </p:cNvSpPr>
          <p:nvPr>
            <p:ph type="title"/>
          </p:nvPr>
        </p:nvSpPr>
        <p:spPr>
          <a:xfrm>
            <a:off x="540000" y="450000"/>
            <a:ext cx="4860000" cy="9981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3200"/>
              <a:buNone/>
              <a:defRPr>
                <a:latin typeface="Raleway ExtraBold"/>
                <a:ea typeface="Raleway ExtraBold"/>
                <a:cs typeface="Raleway ExtraBold"/>
                <a:sym typeface="Raleway ExtraBold"/>
              </a:defRPr>
            </a:lvl1pPr>
            <a:lvl2pPr lvl="1" algn="l">
              <a:lnSpc>
                <a:spcPct val="100000"/>
              </a:lnSpc>
              <a:spcBef>
                <a:spcPts val="0"/>
              </a:spcBef>
              <a:spcAft>
                <a:spcPts val="0"/>
              </a:spcAft>
              <a:buSzPts val="3200"/>
              <a:buNone/>
              <a:defRPr>
                <a:latin typeface="Raleway ExtraBold"/>
                <a:ea typeface="Raleway ExtraBold"/>
                <a:cs typeface="Raleway ExtraBold"/>
                <a:sym typeface="Raleway ExtraBold"/>
              </a:defRPr>
            </a:lvl2pPr>
            <a:lvl3pPr lvl="2" algn="l">
              <a:lnSpc>
                <a:spcPct val="100000"/>
              </a:lnSpc>
              <a:spcBef>
                <a:spcPts val="0"/>
              </a:spcBef>
              <a:spcAft>
                <a:spcPts val="0"/>
              </a:spcAft>
              <a:buSzPts val="3200"/>
              <a:buNone/>
              <a:defRPr>
                <a:latin typeface="Raleway ExtraBold"/>
                <a:ea typeface="Raleway ExtraBold"/>
                <a:cs typeface="Raleway ExtraBold"/>
                <a:sym typeface="Raleway ExtraBold"/>
              </a:defRPr>
            </a:lvl3pPr>
            <a:lvl4pPr lvl="3" algn="l">
              <a:lnSpc>
                <a:spcPct val="100000"/>
              </a:lnSpc>
              <a:spcBef>
                <a:spcPts val="0"/>
              </a:spcBef>
              <a:spcAft>
                <a:spcPts val="0"/>
              </a:spcAft>
              <a:buSzPts val="3200"/>
              <a:buNone/>
              <a:defRPr>
                <a:latin typeface="Raleway ExtraBold"/>
                <a:ea typeface="Raleway ExtraBold"/>
                <a:cs typeface="Raleway ExtraBold"/>
                <a:sym typeface="Raleway ExtraBold"/>
              </a:defRPr>
            </a:lvl4pPr>
            <a:lvl5pPr lvl="4" algn="l">
              <a:lnSpc>
                <a:spcPct val="100000"/>
              </a:lnSpc>
              <a:spcBef>
                <a:spcPts val="0"/>
              </a:spcBef>
              <a:spcAft>
                <a:spcPts val="0"/>
              </a:spcAft>
              <a:buSzPts val="3200"/>
              <a:buNone/>
              <a:defRPr>
                <a:latin typeface="Raleway ExtraBold"/>
                <a:ea typeface="Raleway ExtraBold"/>
                <a:cs typeface="Raleway ExtraBold"/>
                <a:sym typeface="Raleway ExtraBold"/>
              </a:defRPr>
            </a:lvl5pPr>
            <a:lvl6pPr lvl="5" algn="l">
              <a:lnSpc>
                <a:spcPct val="100000"/>
              </a:lnSpc>
              <a:spcBef>
                <a:spcPts val="0"/>
              </a:spcBef>
              <a:spcAft>
                <a:spcPts val="0"/>
              </a:spcAft>
              <a:buSzPts val="3200"/>
              <a:buNone/>
              <a:defRPr>
                <a:latin typeface="Raleway ExtraBold"/>
                <a:ea typeface="Raleway ExtraBold"/>
                <a:cs typeface="Raleway ExtraBold"/>
                <a:sym typeface="Raleway ExtraBold"/>
              </a:defRPr>
            </a:lvl6pPr>
            <a:lvl7pPr lvl="6" algn="l">
              <a:lnSpc>
                <a:spcPct val="100000"/>
              </a:lnSpc>
              <a:spcBef>
                <a:spcPts val="0"/>
              </a:spcBef>
              <a:spcAft>
                <a:spcPts val="0"/>
              </a:spcAft>
              <a:buSzPts val="3200"/>
              <a:buNone/>
              <a:defRPr>
                <a:latin typeface="Raleway ExtraBold"/>
                <a:ea typeface="Raleway ExtraBold"/>
                <a:cs typeface="Raleway ExtraBold"/>
                <a:sym typeface="Raleway ExtraBold"/>
              </a:defRPr>
            </a:lvl7pPr>
            <a:lvl8pPr lvl="7" algn="l">
              <a:lnSpc>
                <a:spcPct val="100000"/>
              </a:lnSpc>
              <a:spcBef>
                <a:spcPts val="0"/>
              </a:spcBef>
              <a:spcAft>
                <a:spcPts val="0"/>
              </a:spcAft>
              <a:buSzPts val="3200"/>
              <a:buNone/>
              <a:defRPr>
                <a:latin typeface="Raleway ExtraBold"/>
                <a:ea typeface="Raleway ExtraBold"/>
                <a:cs typeface="Raleway ExtraBold"/>
                <a:sym typeface="Raleway ExtraBold"/>
              </a:defRPr>
            </a:lvl8pPr>
            <a:lvl9pPr lvl="8" algn="l">
              <a:lnSpc>
                <a:spcPct val="100000"/>
              </a:lnSpc>
              <a:spcBef>
                <a:spcPts val="0"/>
              </a:spcBef>
              <a:spcAft>
                <a:spcPts val="0"/>
              </a:spcAft>
              <a:buSzPts val="3200"/>
              <a:buNone/>
              <a:defRPr>
                <a:latin typeface="Raleway ExtraBold"/>
                <a:ea typeface="Raleway ExtraBold"/>
                <a:cs typeface="Raleway ExtraBold"/>
                <a:sym typeface="Raleway ExtraBold"/>
              </a:defRPr>
            </a:lvl9pPr>
          </a:lstStyle>
          <a:p>
            <a:endParaRPr/>
          </a:p>
        </p:txBody>
      </p:sp>
      <p:sp>
        <p:nvSpPr>
          <p:cNvPr id="31" name="Google Shape;31;g232f45ad9e4_1_39"/>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a:bodyPr>
          <a:lstStyle>
            <a:lvl1pPr marL="0" marR="0" lvl="0"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1pPr>
            <a:lvl2pPr marL="0" marR="0" lvl="1"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2pPr>
            <a:lvl3pPr marL="0" marR="0" lvl="2"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3pPr>
            <a:lvl4pPr marL="0" marR="0" lvl="3"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4pPr>
            <a:lvl5pPr marL="0" marR="0" lvl="4"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5pPr>
            <a:lvl6pPr marL="0" marR="0" lvl="5"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6pPr>
            <a:lvl7pPr marL="0" marR="0" lvl="6"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7pPr>
            <a:lvl8pPr marL="0" marR="0" lvl="7"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8pPr>
            <a:lvl9pPr marL="0" marR="0" lvl="8" indent="0" algn="ctr">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9pPr>
          </a:lstStyle>
          <a:p>
            <a:pPr marL="0" lvl="0" indent="0" algn="ctr" rtl="0">
              <a:spcBef>
                <a:spcPts val="0"/>
              </a:spcBef>
              <a:spcAft>
                <a:spcPts val="0"/>
              </a:spcAft>
              <a:buNone/>
            </a:pPr>
            <a:fld id="{00000000-1234-1234-1234-123412341234}" type="slidenum">
              <a:rPr lang="nl-BE"/>
              <a:t>‹#›</a:t>
            </a:fld>
            <a:endParaRPr/>
          </a:p>
        </p:txBody>
      </p:sp>
      <p:sp>
        <p:nvSpPr>
          <p:cNvPr id="32" name="Google Shape;32;g232f45ad9e4_1_39"/>
          <p:cNvSpPr txBox="1">
            <a:spLocks noGrp="1"/>
          </p:cNvSpPr>
          <p:nvPr>
            <p:ph type="body" idx="1"/>
          </p:nvPr>
        </p:nvSpPr>
        <p:spPr>
          <a:xfrm>
            <a:off x="539999" y="2250000"/>
            <a:ext cx="4918200" cy="435120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cxnSp>
        <p:nvCxnSpPr>
          <p:cNvPr id="33" name="Google Shape;33;g232f45ad9e4_1_39"/>
          <p:cNvCxnSpPr/>
          <p:nvPr/>
        </p:nvCxnSpPr>
        <p:spPr>
          <a:xfrm>
            <a:off x="11706300" y="238050"/>
            <a:ext cx="0" cy="638190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en object 1">
  <p:cSld name="Titel en object_1">
    <p:spTree>
      <p:nvGrpSpPr>
        <p:cNvPr id="1" name="Shape 34"/>
        <p:cNvGrpSpPr/>
        <p:nvPr/>
      </p:nvGrpSpPr>
      <p:grpSpPr>
        <a:xfrm>
          <a:off x="0" y="0"/>
          <a:ext cx="0" cy="0"/>
          <a:chOff x="0" y="0"/>
          <a:chExt cx="0" cy="0"/>
        </a:xfrm>
      </p:grpSpPr>
      <p:pic>
        <p:nvPicPr>
          <p:cNvPr id="35" name="Google Shape;35;g232f45ad9e4_1_65"/>
          <p:cNvPicPr preferRelativeResize="0"/>
          <p:nvPr/>
        </p:nvPicPr>
        <p:blipFill rotWithShape="1">
          <a:blip r:embed="rId2">
            <a:alphaModFix amt="4000"/>
          </a:blip>
          <a:srcRect/>
          <a:stretch/>
        </p:blipFill>
        <p:spPr>
          <a:xfrm>
            <a:off x="311400" y="161925"/>
            <a:ext cx="1163674" cy="1457623"/>
          </a:xfrm>
          <a:prstGeom prst="rect">
            <a:avLst/>
          </a:prstGeom>
          <a:noFill/>
          <a:ln>
            <a:noFill/>
          </a:ln>
        </p:spPr>
      </p:pic>
      <p:sp>
        <p:nvSpPr>
          <p:cNvPr id="36" name="Google Shape;36;g232f45ad9e4_1_65"/>
          <p:cNvSpPr txBox="1">
            <a:spLocks noGrp="1"/>
          </p:cNvSpPr>
          <p:nvPr>
            <p:ph type="body" idx="1"/>
          </p:nvPr>
        </p:nvSpPr>
        <p:spPr>
          <a:xfrm>
            <a:off x="539999" y="2250000"/>
            <a:ext cx="4918200" cy="435120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37" name="Google Shape;37;g232f45ad9e4_1_65"/>
          <p:cNvSpPr txBox="1">
            <a:spLocks noGrp="1"/>
          </p:cNvSpPr>
          <p:nvPr>
            <p:ph type="ftr" idx="11"/>
          </p:nvPr>
        </p:nvSpPr>
        <p:spPr>
          <a:xfrm rot="-5400000">
            <a:off x="9411600" y="3251175"/>
            <a:ext cx="5038800" cy="3651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232f45ad9e4_1_65"/>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lvl1pPr marL="0" marR="0" lvl="0"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1pPr>
            <a:lvl2pPr marL="0" marR="0" lvl="1"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2pPr>
            <a:lvl3pPr marL="0" marR="0" lvl="2"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3pPr>
            <a:lvl4pPr marL="0" marR="0" lvl="3"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4pPr>
            <a:lvl5pPr marL="0" marR="0" lvl="4"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5pPr>
            <a:lvl6pPr marL="0" marR="0" lvl="5"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6pPr>
            <a:lvl7pPr marL="0" marR="0" lvl="6"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7pPr>
            <a:lvl8pPr marL="0" marR="0" lvl="7"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8pPr>
            <a:lvl9pPr marL="0" marR="0" lvl="8" indent="0" algn="ctr">
              <a:lnSpc>
                <a:spcPct val="9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9pPr>
          </a:lstStyle>
          <a:p>
            <a:pPr marL="0" lvl="0" indent="0" algn="ctr" rtl="0">
              <a:spcBef>
                <a:spcPts val="0"/>
              </a:spcBef>
              <a:spcAft>
                <a:spcPts val="0"/>
              </a:spcAft>
              <a:buNone/>
            </a:pPr>
            <a:fld id="{00000000-1234-1234-1234-123412341234}" type="slidenum">
              <a:rPr lang="nl-BE"/>
              <a:t>‹#›</a:t>
            </a:fld>
            <a:endParaRPr/>
          </a:p>
        </p:txBody>
      </p:sp>
      <p:sp>
        <p:nvSpPr>
          <p:cNvPr id="39" name="Google Shape;39;g232f45ad9e4_1_65"/>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200"/>
              <a:buFont typeface="Raleway"/>
              <a:buNone/>
              <a:defRPr sz="3200" b="1" i="0" u="none" strike="noStrike" cap="none">
                <a:solidFill>
                  <a:schemeClr val="dk1"/>
                </a:solidFill>
                <a:latin typeface="Raleway"/>
                <a:ea typeface="Raleway"/>
                <a:cs typeface="Raleway"/>
                <a:sym typeface="Raleway"/>
              </a:defRPr>
            </a:lvl1pPr>
            <a:lvl2pPr marR="0" lvl="1"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angepaste lay-out 1">
  <p:cSld name="CUSTOM">
    <p:bg>
      <p:bgPr>
        <a:solidFill>
          <a:srgbClr val="374768"/>
        </a:solidFill>
        <a:effectLst/>
      </p:bgPr>
    </p:bg>
    <p:spTree>
      <p:nvGrpSpPr>
        <p:cNvPr id="1" name="Shape 40"/>
        <p:cNvGrpSpPr/>
        <p:nvPr/>
      </p:nvGrpSpPr>
      <p:grpSpPr>
        <a:xfrm>
          <a:off x="0" y="0"/>
          <a:ext cx="0" cy="0"/>
          <a:chOff x="0" y="0"/>
          <a:chExt cx="0" cy="0"/>
        </a:xfrm>
      </p:grpSpPr>
      <p:sp>
        <p:nvSpPr>
          <p:cNvPr id="41" name="Google Shape;41;g232f45ad9e4_1_0"/>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a:bodyPr>
          <a:lstStyle>
            <a:lvl1pPr marL="0" marR="0" lvl="0" indent="0" algn="ctr">
              <a:lnSpc>
                <a:spcPct val="10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1pPr>
            <a:lvl2pPr marL="0" marR="0" lvl="1" indent="0" algn="ctr">
              <a:lnSpc>
                <a:spcPct val="10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2pPr>
            <a:lvl3pPr marL="0" marR="0" lvl="2" indent="0" algn="ctr">
              <a:lnSpc>
                <a:spcPct val="10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3pPr>
            <a:lvl4pPr marL="0" marR="0" lvl="3" indent="0" algn="ctr">
              <a:lnSpc>
                <a:spcPct val="10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4pPr>
            <a:lvl5pPr marL="0" marR="0" lvl="4" indent="0" algn="ctr">
              <a:lnSpc>
                <a:spcPct val="10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5pPr>
            <a:lvl6pPr marL="0" marR="0" lvl="5" indent="0" algn="ctr">
              <a:lnSpc>
                <a:spcPct val="10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6pPr>
            <a:lvl7pPr marL="0" marR="0" lvl="6" indent="0" algn="ctr">
              <a:lnSpc>
                <a:spcPct val="10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7pPr>
            <a:lvl8pPr marL="0" marR="0" lvl="7" indent="0" algn="ctr">
              <a:lnSpc>
                <a:spcPct val="10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8pPr>
            <a:lvl9pPr marL="0" marR="0" lvl="8" indent="0" algn="ctr">
              <a:lnSpc>
                <a:spcPct val="100000"/>
              </a:lnSpc>
              <a:spcBef>
                <a:spcPts val="0"/>
              </a:spcBef>
              <a:spcAft>
                <a:spcPts val="0"/>
              </a:spcAft>
              <a:buClr>
                <a:srgbClr val="000000"/>
              </a:buClr>
              <a:buSzPts val="3600"/>
              <a:buFont typeface="Arial"/>
              <a:buNone/>
              <a:defRPr sz="2400" b="0" i="0" u="none" strike="noStrike" cap="none">
                <a:solidFill>
                  <a:schemeClr val="lt1"/>
                </a:solidFill>
                <a:latin typeface="Raleway Light"/>
                <a:ea typeface="Raleway Light"/>
                <a:cs typeface="Raleway Light"/>
                <a:sym typeface="Raleway Light"/>
              </a:defRPr>
            </a:lvl9pPr>
          </a:lstStyle>
          <a:p>
            <a:pPr marL="0" lvl="0" indent="0" algn="ctr" rtl="0">
              <a:spcBef>
                <a:spcPts val="0"/>
              </a:spcBef>
              <a:spcAft>
                <a:spcPts val="0"/>
              </a:spcAft>
              <a:buNone/>
            </a:pPr>
            <a:fld id="{00000000-1234-1234-1234-123412341234}" type="slidenum">
              <a:rPr lang="nl-BE"/>
              <a:t>‹#›</a:t>
            </a:fld>
            <a:endParaRPr/>
          </a:p>
        </p:txBody>
      </p:sp>
      <p:sp>
        <p:nvSpPr>
          <p:cNvPr id="42" name="Google Shape;42;g232f45ad9e4_1_0"/>
          <p:cNvSpPr txBox="1">
            <a:spLocks noGrp="1"/>
          </p:cNvSpPr>
          <p:nvPr>
            <p:ph type="body" idx="1"/>
          </p:nvPr>
        </p:nvSpPr>
        <p:spPr>
          <a:xfrm>
            <a:off x="540000" y="2253550"/>
            <a:ext cx="4860000" cy="415440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Clr>
                <a:schemeClr val="lt1"/>
              </a:buClr>
              <a:buSzPts val="1440"/>
              <a:buChar char="•"/>
              <a:defRPr>
                <a:solidFill>
                  <a:schemeClr val="lt1"/>
                </a:solidFill>
              </a:defRPr>
            </a:lvl1pPr>
            <a:lvl2pPr marL="914400" lvl="1" indent="-342900" algn="l">
              <a:lnSpc>
                <a:spcPct val="90000"/>
              </a:lnSpc>
              <a:spcBef>
                <a:spcPts val="300"/>
              </a:spcBef>
              <a:spcAft>
                <a:spcPts val="0"/>
              </a:spcAft>
              <a:buClr>
                <a:schemeClr val="lt1"/>
              </a:buClr>
              <a:buSzPts val="1800"/>
              <a:buChar char="●"/>
              <a:defRPr>
                <a:solidFill>
                  <a:schemeClr val="lt1"/>
                </a:solidFill>
              </a:defRPr>
            </a:lvl2pPr>
            <a:lvl3pPr marL="1371600" lvl="2" indent="-342900" algn="l">
              <a:lnSpc>
                <a:spcPct val="90000"/>
              </a:lnSpc>
              <a:spcBef>
                <a:spcPts val="300"/>
              </a:spcBef>
              <a:spcAft>
                <a:spcPts val="0"/>
              </a:spcAft>
              <a:buClr>
                <a:schemeClr val="lt1"/>
              </a:buClr>
              <a:buSzPts val="1800"/>
              <a:buChar char="●"/>
              <a:defRPr>
                <a:solidFill>
                  <a:schemeClr val="lt1"/>
                </a:solidFill>
              </a:defRPr>
            </a:lvl3pPr>
            <a:lvl4pPr marL="1828800" lvl="3" indent="-342900" algn="l">
              <a:lnSpc>
                <a:spcPct val="90000"/>
              </a:lnSpc>
              <a:spcBef>
                <a:spcPts val="300"/>
              </a:spcBef>
              <a:spcAft>
                <a:spcPts val="0"/>
              </a:spcAft>
              <a:buClr>
                <a:schemeClr val="lt1"/>
              </a:buClr>
              <a:buSzPts val="1800"/>
              <a:buChar char="●"/>
              <a:defRPr>
                <a:solidFill>
                  <a:schemeClr val="lt1"/>
                </a:solidFill>
              </a:defRPr>
            </a:lvl4pPr>
            <a:lvl5pPr marL="2286000" lvl="4" indent="-342900" algn="l">
              <a:lnSpc>
                <a:spcPct val="90000"/>
              </a:lnSpc>
              <a:spcBef>
                <a:spcPts val="300"/>
              </a:spcBef>
              <a:spcAft>
                <a:spcPts val="0"/>
              </a:spcAft>
              <a:buClr>
                <a:schemeClr val="lt1"/>
              </a:buClr>
              <a:buSzPts val="1800"/>
              <a:buChar char="●"/>
              <a:defRPr>
                <a:solidFill>
                  <a:schemeClr val="lt1"/>
                </a:solidFill>
              </a:defRPr>
            </a:lvl5pPr>
            <a:lvl6pPr marL="2743200" lvl="5" indent="-342900" algn="l">
              <a:lnSpc>
                <a:spcPct val="90000"/>
              </a:lnSpc>
              <a:spcBef>
                <a:spcPts val="300"/>
              </a:spcBef>
              <a:spcAft>
                <a:spcPts val="0"/>
              </a:spcAft>
              <a:buClr>
                <a:schemeClr val="lt1"/>
              </a:buClr>
              <a:buSzPts val="1800"/>
              <a:buChar char="●"/>
              <a:defRPr>
                <a:solidFill>
                  <a:schemeClr val="lt1"/>
                </a:solidFill>
              </a:defRPr>
            </a:lvl6pPr>
            <a:lvl7pPr marL="3200400" lvl="6" indent="-342900" algn="l">
              <a:lnSpc>
                <a:spcPct val="90000"/>
              </a:lnSpc>
              <a:spcBef>
                <a:spcPts val="300"/>
              </a:spcBef>
              <a:spcAft>
                <a:spcPts val="0"/>
              </a:spcAft>
              <a:buClr>
                <a:schemeClr val="lt1"/>
              </a:buClr>
              <a:buSzPts val="1800"/>
              <a:buChar char="●"/>
              <a:defRPr>
                <a:solidFill>
                  <a:schemeClr val="lt1"/>
                </a:solidFill>
              </a:defRPr>
            </a:lvl7pPr>
            <a:lvl8pPr marL="3657600" lvl="7" indent="-342900" algn="l">
              <a:lnSpc>
                <a:spcPct val="90000"/>
              </a:lnSpc>
              <a:spcBef>
                <a:spcPts val="300"/>
              </a:spcBef>
              <a:spcAft>
                <a:spcPts val="0"/>
              </a:spcAft>
              <a:buClr>
                <a:schemeClr val="lt1"/>
              </a:buClr>
              <a:buSzPts val="1800"/>
              <a:buChar char="●"/>
              <a:defRPr>
                <a:solidFill>
                  <a:schemeClr val="lt1"/>
                </a:solidFill>
              </a:defRPr>
            </a:lvl8pPr>
            <a:lvl9pPr marL="4114800" lvl="8" indent="-342900" algn="l">
              <a:lnSpc>
                <a:spcPct val="90000"/>
              </a:lnSpc>
              <a:spcBef>
                <a:spcPts val="300"/>
              </a:spcBef>
              <a:spcAft>
                <a:spcPts val="300"/>
              </a:spcAft>
              <a:buClr>
                <a:schemeClr val="lt1"/>
              </a:buClr>
              <a:buSzPts val="1800"/>
              <a:buChar char="●"/>
              <a:defRPr>
                <a:solidFill>
                  <a:schemeClr val="lt1"/>
                </a:solidFill>
              </a:defRPr>
            </a:lvl9pPr>
          </a:lstStyle>
          <a:p>
            <a:endParaRPr/>
          </a:p>
        </p:txBody>
      </p:sp>
      <p:pic>
        <p:nvPicPr>
          <p:cNvPr id="43" name="Google Shape;43;g232f45ad9e4_1_0"/>
          <p:cNvPicPr preferRelativeResize="0"/>
          <p:nvPr/>
        </p:nvPicPr>
        <p:blipFill rotWithShape="1">
          <a:blip r:embed="rId2">
            <a:alphaModFix amt="4000"/>
          </a:blip>
          <a:srcRect/>
          <a:stretch/>
        </p:blipFill>
        <p:spPr>
          <a:xfrm>
            <a:off x="6915125" y="1193897"/>
            <a:ext cx="5165664" cy="6470502"/>
          </a:xfrm>
          <a:prstGeom prst="rect">
            <a:avLst/>
          </a:prstGeom>
          <a:noFill/>
          <a:ln>
            <a:noFill/>
          </a:ln>
        </p:spPr>
      </p:pic>
      <p:sp>
        <p:nvSpPr>
          <p:cNvPr id="44" name="Google Shape;44;g232f45ad9e4_1_0"/>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lt1"/>
              </a:buClr>
              <a:buSzPts val="3200"/>
              <a:buFont typeface="Raleway"/>
              <a:buNone/>
              <a:defRPr sz="3200" b="1" i="0" u="none" strike="noStrike" cap="none">
                <a:solidFill>
                  <a:schemeClr val="lt1"/>
                </a:solidFill>
                <a:latin typeface="Raleway"/>
                <a:ea typeface="Raleway"/>
                <a:cs typeface="Raleway"/>
                <a:sym typeface="Raleway"/>
              </a:defRPr>
            </a:lvl1pPr>
            <a:lvl2pPr marR="0" lvl="1"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9pPr>
          </a:lstStyle>
          <a:p>
            <a:endParaRPr/>
          </a:p>
        </p:txBody>
      </p:sp>
      <p:cxnSp>
        <p:nvCxnSpPr>
          <p:cNvPr id="45" name="Google Shape;45;g232f45ad9e4_1_0"/>
          <p:cNvCxnSpPr/>
          <p:nvPr/>
        </p:nvCxnSpPr>
        <p:spPr>
          <a:xfrm>
            <a:off x="-16850" y="1439800"/>
            <a:ext cx="12126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 Target="../slides/slid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p:nvPr/>
        </p:nvSpPr>
        <p:spPr>
          <a:xfrm>
            <a:off x="11706225" y="-42425"/>
            <a:ext cx="501000" cy="6900300"/>
          </a:xfrm>
          <a:prstGeom prst="rect">
            <a:avLst/>
          </a:prstGeom>
          <a:solidFill>
            <a:srgbClr val="B2191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8"/>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Raleway"/>
              <a:buNone/>
              <a:defRPr sz="3200" b="1" i="0" u="none" strike="noStrike" cap="none">
                <a:solidFill>
                  <a:schemeClr val="dk1"/>
                </a:solidFill>
                <a:latin typeface="Raleway"/>
                <a:ea typeface="Raleway"/>
                <a:cs typeface="Raleway"/>
                <a:sym typeface="Raleway"/>
              </a:defRPr>
            </a:lvl1pPr>
            <a:lvl2pPr marR="0" lvl="1" algn="l"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00"/>
              <a:buFont typeface="Arial"/>
              <a:buNone/>
              <a:defRPr sz="3200" b="0" i="0" u="none" strike="noStrike" cap="none">
                <a:solidFill>
                  <a:srgbClr val="000000"/>
                </a:solidFill>
                <a:latin typeface="Arial"/>
                <a:ea typeface="Arial"/>
                <a:cs typeface="Arial"/>
                <a:sym typeface="Arial"/>
              </a:defRPr>
            </a:lvl9pPr>
          </a:lstStyle>
          <a:p>
            <a:endParaRPr/>
          </a:p>
        </p:txBody>
      </p:sp>
      <p:sp>
        <p:nvSpPr>
          <p:cNvPr id="12" name="Google Shape;12;p28"/>
          <p:cNvSpPr txBox="1">
            <a:spLocks noGrp="1"/>
          </p:cNvSpPr>
          <p:nvPr>
            <p:ph type="body" idx="1"/>
          </p:nvPr>
        </p:nvSpPr>
        <p:spPr>
          <a:xfrm>
            <a:off x="540000" y="2250000"/>
            <a:ext cx="4860000" cy="4158000"/>
          </a:xfrm>
          <a:prstGeom prst="rect">
            <a:avLst/>
          </a:prstGeom>
          <a:noFill/>
          <a:ln>
            <a:noFill/>
          </a:ln>
        </p:spPr>
        <p:txBody>
          <a:bodyPr spcFirstLastPara="1" wrap="square" lIns="91425" tIns="45700" rIns="91425" bIns="45700" anchor="t" anchorCtr="0">
            <a:normAutofit/>
          </a:bodyPr>
          <a:lstStyle>
            <a:lvl1pPr marL="457200" marR="0" lvl="0" indent="-298450" algn="l" rtl="0">
              <a:lnSpc>
                <a:spcPct val="115000"/>
              </a:lnSpc>
              <a:spcBef>
                <a:spcPts val="1400"/>
              </a:spcBef>
              <a:spcAft>
                <a:spcPts val="0"/>
              </a:spcAft>
              <a:buClr>
                <a:schemeClr val="accent1"/>
              </a:buClr>
              <a:buSzPts val="1100"/>
              <a:buFont typeface="Raleway ExtraBold"/>
              <a:buChar char="•"/>
              <a:defRPr sz="1100" b="0" i="0" u="none" strike="noStrike" cap="none">
                <a:solidFill>
                  <a:schemeClr val="dk1"/>
                </a:solidFill>
                <a:latin typeface="Raleway ExtraBold"/>
                <a:ea typeface="Raleway ExtraBold"/>
                <a:cs typeface="Raleway ExtraBold"/>
                <a:sym typeface="Raleway ExtraBold"/>
              </a:defRPr>
            </a:lvl1pPr>
            <a:lvl2pPr marL="914400" marR="0" lvl="1" indent="-298450" algn="l" rtl="0">
              <a:lnSpc>
                <a:spcPct val="115000"/>
              </a:lnSpc>
              <a:spcBef>
                <a:spcPts val="300"/>
              </a:spcBef>
              <a:spcAft>
                <a:spcPts val="0"/>
              </a:spcAft>
              <a:buClr>
                <a:schemeClr val="accent1"/>
              </a:buClr>
              <a:buSzPts val="1100"/>
              <a:buFont typeface="Raleway Light"/>
              <a:buChar char="●"/>
              <a:defRPr sz="1100" b="0" i="0" u="none" strike="noStrike" cap="none">
                <a:solidFill>
                  <a:srgbClr val="262626"/>
                </a:solidFill>
                <a:latin typeface="Raleway Light"/>
                <a:ea typeface="Raleway Light"/>
                <a:cs typeface="Raleway Light"/>
                <a:sym typeface="Raleway Light"/>
              </a:defRPr>
            </a:lvl2pPr>
            <a:lvl3pPr marL="1371600" marR="0" lvl="2" indent="-298450" algn="l" rtl="0">
              <a:lnSpc>
                <a:spcPct val="115000"/>
              </a:lnSpc>
              <a:spcBef>
                <a:spcPts val="300"/>
              </a:spcBef>
              <a:spcAft>
                <a:spcPts val="0"/>
              </a:spcAft>
              <a:buClr>
                <a:schemeClr val="accent1"/>
              </a:buClr>
              <a:buSzPts val="1100"/>
              <a:buFont typeface="Raleway"/>
              <a:buChar char="●"/>
              <a:defRPr sz="1100" b="0" i="0" u="none" strike="noStrike" cap="none">
                <a:solidFill>
                  <a:srgbClr val="262626"/>
                </a:solidFill>
                <a:latin typeface="Raleway"/>
                <a:ea typeface="Raleway"/>
                <a:cs typeface="Raleway"/>
                <a:sym typeface="Raleway"/>
              </a:defRPr>
            </a:lvl3pPr>
            <a:lvl4pPr marL="1828800" marR="0" lvl="3" indent="-298450" algn="l" rtl="0">
              <a:lnSpc>
                <a:spcPct val="115000"/>
              </a:lnSpc>
              <a:spcBef>
                <a:spcPts val="300"/>
              </a:spcBef>
              <a:spcAft>
                <a:spcPts val="0"/>
              </a:spcAft>
              <a:buClr>
                <a:schemeClr val="accent1"/>
              </a:buClr>
              <a:buSzPts val="1100"/>
              <a:buFont typeface="Raleway"/>
              <a:buChar char="●"/>
              <a:defRPr sz="1100" b="0" i="0" u="none" strike="noStrike" cap="none">
                <a:solidFill>
                  <a:srgbClr val="262626"/>
                </a:solidFill>
                <a:latin typeface="Raleway"/>
                <a:ea typeface="Raleway"/>
                <a:cs typeface="Raleway"/>
                <a:sym typeface="Raleway"/>
              </a:defRPr>
            </a:lvl4pPr>
            <a:lvl5pPr marL="2286000" marR="0" lvl="4" indent="-298450" algn="l" rtl="0">
              <a:lnSpc>
                <a:spcPct val="115000"/>
              </a:lnSpc>
              <a:spcBef>
                <a:spcPts val="300"/>
              </a:spcBef>
              <a:spcAft>
                <a:spcPts val="0"/>
              </a:spcAft>
              <a:buClr>
                <a:schemeClr val="accent1"/>
              </a:buClr>
              <a:buSzPts val="1100"/>
              <a:buFont typeface="Raleway"/>
              <a:buChar char="●"/>
              <a:defRPr sz="1100" b="0" i="0" u="none" strike="noStrike" cap="none">
                <a:solidFill>
                  <a:srgbClr val="262626"/>
                </a:solidFill>
                <a:latin typeface="Raleway"/>
                <a:ea typeface="Raleway"/>
                <a:cs typeface="Raleway"/>
                <a:sym typeface="Raleway"/>
              </a:defRPr>
            </a:lvl5pPr>
            <a:lvl6pPr marL="2743200" marR="0" lvl="5" indent="-298450" algn="l" rtl="0">
              <a:lnSpc>
                <a:spcPct val="115000"/>
              </a:lnSpc>
              <a:spcBef>
                <a:spcPts val="300"/>
              </a:spcBef>
              <a:spcAft>
                <a:spcPts val="0"/>
              </a:spcAft>
              <a:buClr>
                <a:schemeClr val="accent1"/>
              </a:buClr>
              <a:buSzPts val="1100"/>
              <a:buFont typeface="Raleway"/>
              <a:buChar char="●"/>
              <a:defRPr sz="1100" b="0" i="0" u="none" strike="noStrike" cap="none">
                <a:solidFill>
                  <a:srgbClr val="262626"/>
                </a:solidFill>
                <a:latin typeface="Raleway"/>
                <a:ea typeface="Raleway"/>
                <a:cs typeface="Raleway"/>
                <a:sym typeface="Raleway"/>
              </a:defRPr>
            </a:lvl6pPr>
            <a:lvl7pPr marL="3200400" marR="0" lvl="6" indent="-298450" algn="l" rtl="0">
              <a:lnSpc>
                <a:spcPct val="115000"/>
              </a:lnSpc>
              <a:spcBef>
                <a:spcPts val="300"/>
              </a:spcBef>
              <a:spcAft>
                <a:spcPts val="0"/>
              </a:spcAft>
              <a:buClr>
                <a:schemeClr val="accent1"/>
              </a:buClr>
              <a:buSzPts val="1100"/>
              <a:buFont typeface="Raleway"/>
              <a:buChar char="●"/>
              <a:defRPr sz="1100" b="0" i="0" u="none" strike="noStrike" cap="none">
                <a:solidFill>
                  <a:srgbClr val="262626"/>
                </a:solidFill>
                <a:latin typeface="Raleway"/>
                <a:ea typeface="Raleway"/>
                <a:cs typeface="Raleway"/>
                <a:sym typeface="Raleway"/>
              </a:defRPr>
            </a:lvl7pPr>
            <a:lvl8pPr marL="3657600" marR="0" lvl="7" indent="-298450" algn="l" rtl="0">
              <a:lnSpc>
                <a:spcPct val="115000"/>
              </a:lnSpc>
              <a:spcBef>
                <a:spcPts val="300"/>
              </a:spcBef>
              <a:spcAft>
                <a:spcPts val="0"/>
              </a:spcAft>
              <a:buClr>
                <a:schemeClr val="accent1"/>
              </a:buClr>
              <a:buSzPts val="1100"/>
              <a:buFont typeface="Raleway"/>
              <a:buChar char="●"/>
              <a:defRPr sz="1100" b="0" i="0" u="none" strike="noStrike" cap="none">
                <a:solidFill>
                  <a:srgbClr val="262626"/>
                </a:solidFill>
                <a:latin typeface="Raleway"/>
                <a:ea typeface="Raleway"/>
                <a:cs typeface="Raleway"/>
                <a:sym typeface="Raleway"/>
              </a:defRPr>
            </a:lvl8pPr>
            <a:lvl9pPr marL="4114800" marR="0" lvl="8" indent="-298450" algn="l" rtl="0">
              <a:lnSpc>
                <a:spcPct val="115000"/>
              </a:lnSpc>
              <a:spcBef>
                <a:spcPts val="300"/>
              </a:spcBef>
              <a:spcAft>
                <a:spcPts val="300"/>
              </a:spcAft>
              <a:buClr>
                <a:schemeClr val="accent1"/>
              </a:buClr>
              <a:buSzPts val="1100"/>
              <a:buFont typeface="Raleway"/>
              <a:buChar char="●"/>
              <a:defRPr sz="1100" b="0" i="0" u="none" strike="noStrike" cap="none">
                <a:solidFill>
                  <a:srgbClr val="262626"/>
                </a:solidFill>
                <a:latin typeface="Raleway"/>
                <a:ea typeface="Raleway"/>
                <a:cs typeface="Raleway"/>
                <a:sym typeface="Raleway"/>
              </a:defRPr>
            </a:lvl9pPr>
          </a:lstStyle>
          <a:p>
            <a:endParaRPr/>
          </a:p>
        </p:txBody>
      </p:sp>
      <p:sp>
        <p:nvSpPr>
          <p:cNvPr id="13" name="Google Shape;13;p28"/>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a:bodyPr>
          <a:lstStyle>
            <a:lvl1pPr marL="0" marR="0" lvl="0" indent="0" algn="ct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1pPr>
            <a:lvl2pPr marL="0" marR="0" lvl="1" indent="0" algn="ct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2pPr>
            <a:lvl3pPr marL="0" marR="0" lvl="2" indent="0" algn="ct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3pPr>
            <a:lvl4pPr marL="0" marR="0" lvl="3" indent="0" algn="ct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4pPr>
            <a:lvl5pPr marL="0" marR="0" lvl="4" indent="0" algn="ct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5pPr>
            <a:lvl6pPr marL="0" marR="0" lvl="5" indent="0" algn="ct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6pPr>
            <a:lvl7pPr marL="0" marR="0" lvl="6" indent="0" algn="ct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7pPr>
            <a:lvl8pPr marL="0" marR="0" lvl="7" indent="0" algn="ct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8pPr>
            <a:lvl9pPr marL="0" marR="0" lvl="8" indent="0" algn="ct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Raleway Light"/>
                <a:ea typeface="Raleway Light"/>
                <a:cs typeface="Raleway Light"/>
                <a:sym typeface="Raleway Light"/>
              </a:defRPr>
            </a:lvl9pPr>
          </a:lstStyle>
          <a:p>
            <a:pPr marL="0" lvl="0" indent="0" algn="ctr" rtl="0">
              <a:spcBef>
                <a:spcPts val="0"/>
              </a:spcBef>
              <a:spcAft>
                <a:spcPts val="0"/>
              </a:spcAft>
              <a:buNone/>
            </a:pPr>
            <a:fld id="{00000000-1234-1234-1234-123412341234}" type="slidenum">
              <a:rPr lang="nl-BE"/>
              <a:t>‹#›</a:t>
            </a:fld>
            <a:endParaRPr/>
          </a:p>
        </p:txBody>
      </p:sp>
      <p:sp>
        <p:nvSpPr>
          <p:cNvPr id="14" name="Google Shape;14;p28"/>
          <p:cNvSpPr txBox="1">
            <a:spLocks noGrp="1"/>
          </p:cNvSpPr>
          <p:nvPr>
            <p:ph type="ftr" idx="11"/>
          </p:nvPr>
        </p:nvSpPr>
        <p:spPr>
          <a:xfrm rot="-5400000">
            <a:off x="9411600" y="3251175"/>
            <a:ext cx="50388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1200"/>
              <a:buFont typeface="Raleway"/>
              <a:buNone/>
              <a:defRPr sz="1600" b="0" i="0" u="none" strike="noStrike" cap="none">
                <a:solidFill>
                  <a:schemeClr val="lt1"/>
                </a:solidFill>
                <a:latin typeface="Raleway"/>
                <a:ea typeface="Raleway"/>
                <a:cs typeface="Raleway"/>
                <a:sym typeface="Ralew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pic>
        <p:nvPicPr>
          <p:cNvPr id="15" name="Google Shape;15;p28">
            <a:hlinkClick r:id="rId7" action="ppaction://hlinksldjump"/>
          </p:cNvPr>
          <p:cNvPicPr preferRelativeResize="0"/>
          <p:nvPr/>
        </p:nvPicPr>
        <p:blipFill rotWithShape="1">
          <a:blip r:embed="rId8">
            <a:alphaModFix/>
          </a:blip>
          <a:srcRect/>
          <a:stretch/>
        </p:blipFill>
        <p:spPr>
          <a:xfrm>
            <a:off x="11827512" y="209550"/>
            <a:ext cx="258424" cy="323851"/>
          </a:xfrm>
          <a:prstGeom prst="rect">
            <a:avLst/>
          </a:prstGeom>
          <a:noFill/>
          <a:ln>
            <a:noFill/>
          </a:ln>
        </p:spPr>
      </p:pic>
      <p:cxnSp>
        <p:nvCxnSpPr>
          <p:cNvPr id="16" name="Google Shape;16;p28"/>
          <p:cNvCxnSpPr/>
          <p:nvPr/>
        </p:nvCxnSpPr>
        <p:spPr>
          <a:xfrm>
            <a:off x="-16850" y="1439800"/>
            <a:ext cx="1212600" cy="0"/>
          </a:xfrm>
          <a:prstGeom prst="straightConnector1">
            <a:avLst/>
          </a:prstGeom>
          <a:noFill/>
          <a:ln w="19050" cap="flat" cmpd="sng">
            <a:solidFill>
              <a:srgbClr val="B2191E"/>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40">
          <p15:clr>
            <a:srgbClr val="E46962"/>
          </p15:clr>
        </p15:guide>
        <p15:guide id="2" pos="7030">
          <p15:clr>
            <a:srgbClr val="E46962"/>
          </p15:clr>
        </p15:guide>
        <p15:guide id="3" orient="horz" pos="283">
          <p15:clr>
            <a:srgbClr val="E46962"/>
          </p15:clr>
        </p15:guide>
        <p15:guide id="4" orient="horz" pos="4037">
          <p15:clr>
            <a:srgbClr val="E46962"/>
          </p15:clr>
        </p15:guide>
        <p15:guide id="5" orient="horz" pos="1152">
          <p15:clr>
            <a:srgbClr val="E46962"/>
          </p15:clr>
        </p15:guide>
        <p15:guide id="6" pos="3402">
          <p15:clr>
            <a:srgbClr val="E46962"/>
          </p15:clr>
        </p15:guide>
        <p15:guide id="7" pos="3855">
          <p15:clr>
            <a:srgbClr val="E46962"/>
          </p15:clr>
        </p15:guide>
        <p15:guide id="8" orient="horz" pos="1417">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9.xml"/><Relationship Id="rId18" Type="http://schemas.openxmlformats.org/officeDocument/2006/relationships/slide" Target="slide29.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18.xml"/><Relationship Id="rId17" Type="http://schemas.openxmlformats.org/officeDocument/2006/relationships/slide" Target="slide28.xml"/><Relationship Id="rId2" Type="http://schemas.openxmlformats.org/officeDocument/2006/relationships/notesSlide" Target="../notesSlides/notesSlide2.xml"/><Relationship Id="rId16"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7.xml"/><Relationship Id="rId5" Type="http://schemas.openxmlformats.org/officeDocument/2006/relationships/slide" Target="slide5.xml"/><Relationship Id="rId15" Type="http://schemas.openxmlformats.org/officeDocument/2006/relationships/slide" Target="slide22.xml"/><Relationship Id="rId10" Type="http://schemas.openxmlformats.org/officeDocument/2006/relationships/slide" Target="slide15.xml"/><Relationship Id="rId4" Type="http://schemas.openxmlformats.org/officeDocument/2006/relationships/slide" Target="slide7.xml"/><Relationship Id="rId9" Type="http://schemas.openxmlformats.org/officeDocument/2006/relationships/slide" Target="slide10.xml"/><Relationship Id="rId14" Type="http://schemas.openxmlformats.org/officeDocument/2006/relationships/slide" Target="slide2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p:nvPr/>
        </p:nvSpPr>
        <p:spPr>
          <a:xfrm>
            <a:off x="6119825" y="-123825"/>
            <a:ext cx="5586300" cy="7658100"/>
          </a:xfrm>
          <a:prstGeom prst="rect">
            <a:avLst/>
          </a:prstGeom>
          <a:solidFill>
            <a:srgbClr val="374768">
              <a:alpha val="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4"/>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10</a:t>
            </a:fld>
            <a:endParaRPr/>
          </a:p>
        </p:txBody>
      </p:sp>
      <p:sp>
        <p:nvSpPr>
          <p:cNvPr id="132" name="Google Shape;132;p4"/>
          <p:cNvSpPr txBox="1">
            <a:spLocks noGrp="1"/>
          </p:cNvSpPr>
          <p:nvPr>
            <p:ph type="body" idx="1"/>
          </p:nvPr>
        </p:nvSpPr>
        <p:spPr>
          <a:xfrm>
            <a:off x="539999" y="1502886"/>
            <a:ext cx="5199897" cy="4772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557"/>
              <a:buFont typeface="Arial"/>
              <a:buNone/>
            </a:pPr>
            <a:r>
              <a:rPr lang="nl-BE" sz="1400" b="1">
                <a:solidFill>
                  <a:srgbClr val="374768"/>
                </a:solidFill>
                <a:latin typeface="Raleway"/>
                <a:ea typeface="Raleway"/>
                <a:cs typeface="Raleway"/>
                <a:sym typeface="Raleway"/>
              </a:rPr>
              <a:t>Ondes courtes, IR-A (750 nm - 1 400 nm) : </a:t>
            </a:r>
            <a:endParaRPr/>
          </a:p>
          <a:p>
            <a:pPr marL="0" lvl="0" indent="0" algn="l" rtl="0">
              <a:lnSpc>
                <a:spcPct val="115000"/>
              </a:lnSpc>
              <a:spcBef>
                <a:spcPts val="1400"/>
              </a:spcBef>
              <a:spcAft>
                <a:spcPts val="0"/>
              </a:spcAft>
              <a:buSzPts val="1557"/>
              <a:buNone/>
            </a:pPr>
            <a:r>
              <a:rPr lang="nl-BE">
                <a:latin typeface="Raleway Light"/>
                <a:ea typeface="Raleway Light"/>
                <a:cs typeface="Raleway Light"/>
                <a:sym typeface="Raleway Light"/>
              </a:rPr>
              <a:t>Onde à haute énergie qui pénètre le plus profondément dans le corps. Cependant, il s’agit également d’une onde dangereuse. Les personnes ne peuvent s’asseoir devant elle que pendant 10 à 15 minutes au maximum, une exposition plus longue pouvant entraîner des brûlures internes et des lésions cutanées. En outre, les personnes portant des prothèses ou des boulons internes, des plaques... ne peuvent pas utiliser ces longueurs d’onde.</a:t>
            </a:r>
            <a:endParaRPr/>
          </a:p>
          <a:p>
            <a:pPr marL="0" lvl="0" indent="0" algn="l" rtl="0">
              <a:lnSpc>
                <a:spcPct val="115000"/>
              </a:lnSpc>
              <a:spcBef>
                <a:spcPts val="1400"/>
              </a:spcBef>
              <a:spcAft>
                <a:spcPts val="0"/>
              </a:spcAft>
              <a:buSzPts val="1557"/>
              <a:buNone/>
            </a:pPr>
            <a:r>
              <a:rPr lang="nl-BE" sz="1400" b="1">
                <a:solidFill>
                  <a:srgbClr val="374768"/>
                </a:solidFill>
                <a:latin typeface="Raleway"/>
                <a:ea typeface="Raleway"/>
                <a:cs typeface="Raleway"/>
                <a:sym typeface="Raleway"/>
              </a:rPr>
              <a:t>Ondes moyennes-longues, IR-B (1 400 nm - 3 000 nm) : </a:t>
            </a:r>
            <a:endParaRPr/>
          </a:p>
          <a:p>
            <a:pPr marL="0" lvl="0" indent="0" algn="l" rtl="0">
              <a:lnSpc>
                <a:spcPct val="115000"/>
              </a:lnSpc>
              <a:spcBef>
                <a:spcPts val="1400"/>
              </a:spcBef>
              <a:spcAft>
                <a:spcPts val="0"/>
              </a:spcAft>
              <a:buSzPts val="1557"/>
              <a:buNone/>
            </a:pPr>
            <a:r>
              <a:rPr lang="nl-BE">
                <a:latin typeface="Raleway Light"/>
                <a:ea typeface="Raleway Light"/>
                <a:cs typeface="Raleway Light"/>
                <a:sym typeface="Raleway Light"/>
              </a:rPr>
              <a:t>Il s’agit plutôt d’une onde de transfert de chaleur, qui chauffe localement. Avec ce type de rayonnement, vous allez plutôt créer une cabine de chaleur (comme un sauna finlandais) sans les bienfaits thérapeutiques des ondes longues. Si les personnes restent assises trop longtemps face à cette source d’IR, la peau peut localement devenir si chaude que des brûlures internes se produisent.</a:t>
            </a:r>
            <a:endParaRPr/>
          </a:p>
          <a:p>
            <a:pPr marL="0" lvl="0" indent="0" algn="l" rtl="0">
              <a:lnSpc>
                <a:spcPct val="115000"/>
              </a:lnSpc>
              <a:spcBef>
                <a:spcPts val="1400"/>
              </a:spcBef>
              <a:spcAft>
                <a:spcPts val="0"/>
              </a:spcAft>
              <a:buClr>
                <a:schemeClr val="dk1"/>
              </a:buClr>
              <a:buSzPts val="1557"/>
              <a:buFont typeface="Arial"/>
              <a:buNone/>
            </a:pPr>
            <a:r>
              <a:rPr lang="nl-BE" sz="1400" b="1">
                <a:solidFill>
                  <a:srgbClr val="B2191E"/>
                </a:solidFill>
                <a:latin typeface="Raleway"/>
                <a:ea typeface="Raleway"/>
                <a:cs typeface="Raleway"/>
                <a:sym typeface="Raleway"/>
              </a:rPr>
              <a:t>Ondes longues, IR-C (3 000 nm - 10 000 nm) : </a:t>
            </a:r>
            <a:endParaRPr/>
          </a:p>
          <a:p>
            <a:pPr marL="0" lvl="0" indent="0" algn="l" rtl="0">
              <a:lnSpc>
                <a:spcPct val="115000"/>
              </a:lnSpc>
              <a:spcBef>
                <a:spcPts val="1400"/>
              </a:spcBef>
              <a:spcAft>
                <a:spcPts val="0"/>
              </a:spcAft>
              <a:buClr>
                <a:schemeClr val="dk1"/>
              </a:buClr>
              <a:buSzPts val="1557"/>
              <a:buFont typeface="Arial"/>
              <a:buNone/>
            </a:pPr>
            <a:r>
              <a:rPr lang="nl-BE">
                <a:latin typeface="Raleway Light"/>
                <a:ea typeface="Raleway Light"/>
                <a:cs typeface="Raleway Light"/>
                <a:sym typeface="Raleway Light"/>
              </a:rPr>
              <a:t>Ces longueurs d’onde sont inoffensives pour le corps. Elles sont absorbées et transformées en chaleur dans le corps. Le corps humain lui-même émet de l’énergie sous forme d’infrarouges (avec un pic autour de 9 000 nm (nm = nanomètre)). Plusieurs études ont montré que l’effet des IR sur le corps est d’autant plus important que l’on se rapproche de 9 000 nm.</a:t>
            </a:r>
            <a:endParaRPr/>
          </a:p>
          <a:p>
            <a:pPr marL="0" lvl="0" indent="0" algn="l" rtl="0">
              <a:lnSpc>
                <a:spcPct val="115000"/>
              </a:lnSpc>
              <a:spcBef>
                <a:spcPts val="1400"/>
              </a:spcBef>
              <a:spcAft>
                <a:spcPts val="0"/>
              </a:spcAft>
              <a:buSzPts val="1557"/>
              <a:buNone/>
            </a:pPr>
            <a:endParaRPr>
              <a:latin typeface="Raleway Light"/>
              <a:ea typeface="Raleway Light"/>
              <a:cs typeface="Raleway Light"/>
              <a:sym typeface="Raleway Light"/>
            </a:endParaRPr>
          </a:p>
          <a:p>
            <a:pPr marL="0" lvl="0" indent="0" algn="l" rtl="0">
              <a:lnSpc>
                <a:spcPct val="115000"/>
              </a:lnSpc>
              <a:spcBef>
                <a:spcPts val="1400"/>
              </a:spcBef>
              <a:spcAft>
                <a:spcPts val="0"/>
              </a:spcAft>
              <a:buSzPts val="1557"/>
              <a:buNone/>
            </a:pPr>
            <a:endParaRPr>
              <a:latin typeface="Raleway Light"/>
              <a:ea typeface="Raleway Light"/>
              <a:cs typeface="Raleway Light"/>
              <a:sym typeface="Raleway Light"/>
            </a:endParaRPr>
          </a:p>
        </p:txBody>
      </p:sp>
      <p:pic>
        <p:nvPicPr>
          <p:cNvPr id="133" name="Google Shape;133;p4"/>
          <p:cNvPicPr preferRelativeResize="0"/>
          <p:nvPr/>
        </p:nvPicPr>
        <p:blipFill rotWithShape="1">
          <a:blip r:embed="rId3">
            <a:alphaModFix amt="7000"/>
          </a:blip>
          <a:srcRect/>
          <a:stretch/>
        </p:blipFill>
        <p:spPr>
          <a:xfrm>
            <a:off x="1447800" y="885275"/>
            <a:ext cx="4672026" cy="416100"/>
          </a:xfrm>
          <a:prstGeom prst="rect">
            <a:avLst/>
          </a:prstGeom>
          <a:noFill/>
          <a:ln>
            <a:noFill/>
          </a:ln>
        </p:spPr>
      </p:pic>
      <p:sp>
        <p:nvSpPr>
          <p:cNvPr id="134" name="Google Shape;134;p4"/>
          <p:cNvSpPr txBox="1">
            <a:spLocks noGrp="1"/>
          </p:cNvSpPr>
          <p:nvPr>
            <p:ph type="title"/>
          </p:nvPr>
        </p:nvSpPr>
        <p:spPr>
          <a:xfrm>
            <a:off x="540000" y="450000"/>
            <a:ext cx="58419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Utiliser la bonne </a:t>
            </a:r>
            <a:br>
              <a:rPr lang="nl-BE"/>
            </a:br>
            <a:r>
              <a:rPr lang="nl-BE"/>
              <a:t>longueur d’onde</a:t>
            </a:r>
            <a:endParaRPr/>
          </a:p>
        </p:txBody>
      </p:sp>
      <p:pic>
        <p:nvPicPr>
          <p:cNvPr id="135" name="Google Shape;135;p4"/>
          <p:cNvPicPr preferRelativeResize="0"/>
          <p:nvPr/>
        </p:nvPicPr>
        <p:blipFill rotWithShape="1">
          <a:blip r:embed="rId4">
            <a:alphaModFix/>
          </a:blip>
          <a:srcRect/>
          <a:stretch/>
        </p:blipFill>
        <p:spPr>
          <a:xfrm rot="10800000" flipH="1">
            <a:off x="6434150" y="-76200"/>
            <a:ext cx="633400" cy="6991350"/>
          </a:xfrm>
          <a:prstGeom prst="rect">
            <a:avLst/>
          </a:prstGeom>
          <a:noFill/>
          <a:ln>
            <a:noFill/>
          </a:ln>
        </p:spPr>
      </p:pic>
      <p:pic>
        <p:nvPicPr>
          <p:cNvPr id="136" name="Google Shape;136;p4"/>
          <p:cNvPicPr preferRelativeResize="0"/>
          <p:nvPr/>
        </p:nvPicPr>
        <p:blipFill>
          <a:blip r:embed="rId5">
            <a:alphaModFix/>
          </a:blip>
          <a:stretch>
            <a:fillRect/>
          </a:stretch>
        </p:blipFill>
        <p:spPr>
          <a:xfrm>
            <a:off x="7005483" y="444925"/>
            <a:ext cx="4149625" cy="59638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g2330afce460_0_4"/>
          <p:cNvPicPr preferRelativeResize="0"/>
          <p:nvPr/>
        </p:nvPicPr>
        <p:blipFill>
          <a:blip r:embed="rId3">
            <a:alphaModFix/>
          </a:blip>
          <a:stretch>
            <a:fillRect/>
          </a:stretch>
        </p:blipFill>
        <p:spPr>
          <a:xfrm>
            <a:off x="6667200" y="1771850"/>
            <a:ext cx="4717999" cy="3741700"/>
          </a:xfrm>
          <a:prstGeom prst="rect">
            <a:avLst/>
          </a:prstGeom>
          <a:noFill/>
          <a:ln>
            <a:noFill/>
          </a:ln>
        </p:spPr>
      </p:pic>
      <p:sp>
        <p:nvSpPr>
          <p:cNvPr id="142" name="Google Shape;142;g2330afce460_0_4"/>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Éléments Tecoloy</a:t>
            </a:r>
            <a:endParaRPr/>
          </a:p>
        </p:txBody>
      </p:sp>
      <p:sp>
        <p:nvSpPr>
          <p:cNvPr id="143" name="Google Shape;143;g2330afce460_0_4"/>
          <p:cNvSpPr/>
          <p:nvPr/>
        </p:nvSpPr>
        <p:spPr>
          <a:xfrm>
            <a:off x="539750" y="1828800"/>
            <a:ext cx="4956300" cy="4579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nl-BE" sz="1400" b="1" i="0" u="none" strike="noStrike" cap="none">
                <a:solidFill>
                  <a:schemeClr val="dk1"/>
                </a:solidFill>
                <a:latin typeface="Raleway"/>
                <a:ea typeface="Raleway"/>
                <a:cs typeface="Raleway"/>
                <a:sym typeface="Raleway"/>
              </a:rPr>
              <a:t>Ces éléments émettent de la chaleur par convection et des infrarouges</a:t>
            </a:r>
            <a:endParaRPr/>
          </a:p>
          <a:p>
            <a:pPr marL="285750" marR="0" lvl="0" indent="-254000" algn="l" rtl="0">
              <a:lnSpc>
                <a:spcPct val="115000"/>
              </a:lnSpc>
              <a:spcBef>
                <a:spcPts val="0"/>
              </a:spcBef>
              <a:spcAft>
                <a:spcPts val="0"/>
              </a:spcAft>
              <a:buClr>
                <a:schemeClr val="dk1"/>
              </a:buClr>
              <a:buSzPts val="1100"/>
              <a:buFont typeface="Raleway Light"/>
              <a:buChar char="•"/>
            </a:pPr>
            <a:r>
              <a:rPr lang="nl-BE" sz="1100" b="0" i="0" u="none" strike="noStrike" cap="none">
                <a:solidFill>
                  <a:schemeClr val="dk1"/>
                </a:solidFill>
                <a:latin typeface="Raleway Light"/>
                <a:ea typeface="Raleway Light"/>
                <a:cs typeface="Raleway Light"/>
                <a:sym typeface="Raleway Light"/>
              </a:rPr>
              <a:t>Le pic infrarouge se situe entre 5 600 nm et 7 000 nm (moyenne : 6 340  nm).</a:t>
            </a:r>
            <a:endParaRPr/>
          </a:p>
          <a:p>
            <a:pPr marL="0" marR="0" lvl="0" indent="0" algn="l" rtl="0">
              <a:lnSpc>
                <a:spcPct val="115000"/>
              </a:lnSpc>
              <a:spcBef>
                <a:spcPts val="0"/>
              </a:spcBef>
              <a:spcAft>
                <a:spcPts val="0"/>
              </a:spcAft>
              <a:buClr>
                <a:srgbClr val="000000"/>
              </a:buClr>
              <a:buSzPts val="1600"/>
              <a:buFont typeface="Arial"/>
              <a:buNone/>
            </a:pPr>
            <a:endParaRPr sz="1100" b="0" i="0" u="none" strike="noStrike" cap="none">
              <a:solidFill>
                <a:schemeClr val="dk1"/>
              </a:solidFill>
              <a:latin typeface="Raleway Light"/>
              <a:ea typeface="Raleway Light"/>
              <a:cs typeface="Raleway Light"/>
              <a:sym typeface="Raleway Light"/>
            </a:endParaRPr>
          </a:p>
          <a:p>
            <a:pPr marL="0" marR="0" lvl="0" indent="0" algn="l" rtl="0">
              <a:lnSpc>
                <a:spcPct val="115000"/>
              </a:lnSpc>
              <a:spcBef>
                <a:spcPts val="0"/>
              </a:spcBef>
              <a:spcAft>
                <a:spcPts val="0"/>
              </a:spcAft>
              <a:buClr>
                <a:srgbClr val="000000"/>
              </a:buClr>
              <a:buSzPts val="1600"/>
              <a:buFont typeface="Arial"/>
              <a:buNone/>
            </a:pPr>
            <a:r>
              <a:rPr lang="nl-BE" sz="1100" b="0" i="0" u="none" strike="noStrike" cap="none">
                <a:solidFill>
                  <a:schemeClr val="dk1"/>
                </a:solidFill>
                <a:latin typeface="Raleway Light"/>
                <a:ea typeface="Raleway Light"/>
                <a:cs typeface="Raleway Light"/>
                <a:sym typeface="Raleway Light"/>
              </a:rPr>
              <a:t>Nos éléments infrarouges présentent un rendement énergétique élevé et consomment donc un minimum d’énergie. Un sauna LSE 3 a une consommation comparable à celle d’un sèche-cheveux haut de gamme.</a:t>
            </a:r>
            <a:endParaRPr/>
          </a:p>
          <a:p>
            <a:pPr marL="0" marR="0" lvl="0" indent="0" algn="l" rtl="0">
              <a:lnSpc>
                <a:spcPct val="115000"/>
              </a:lnSpc>
              <a:spcBef>
                <a:spcPts val="0"/>
              </a:spcBef>
              <a:spcAft>
                <a:spcPts val="0"/>
              </a:spcAft>
              <a:buClr>
                <a:srgbClr val="000000"/>
              </a:buClr>
              <a:buSzPts val="1600"/>
              <a:buFont typeface="Arial"/>
              <a:buNone/>
            </a:pPr>
            <a:endParaRPr sz="1400" b="0" i="0" u="none" strike="noStrike" cap="none">
              <a:solidFill>
                <a:schemeClr val="dk1"/>
              </a:solidFill>
              <a:latin typeface="Raleway Light"/>
              <a:ea typeface="Raleway Light"/>
              <a:cs typeface="Raleway Light"/>
              <a:sym typeface="Raleway Light"/>
            </a:endParaRPr>
          </a:p>
          <a:p>
            <a:pPr marL="0" marR="0" lvl="0" indent="0" algn="l" rtl="0">
              <a:lnSpc>
                <a:spcPct val="115000"/>
              </a:lnSpc>
              <a:spcBef>
                <a:spcPts val="0"/>
              </a:spcBef>
              <a:spcAft>
                <a:spcPts val="0"/>
              </a:spcAft>
              <a:buClr>
                <a:schemeClr val="dk1"/>
              </a:buClr>
              <a:buSzPts val="1600"/>
              <a:buFont typeface="Arial"/>
              <a:buNone/>
            </a:pPr>
            <a:r>
              <a:rPr lang="nl-BE" sz="1400" b="1" i="0" u="none" strike="noStrike" cap="none">
                <a:solidFill>
                  <a:schemeClr val="dk1"/>
                </a:solidFill>
                <a:latin typeface="Raleway"/>
                <a:ea typeface="Raleway"/>
                <a:cs typeface="Raleway"/>
                <a:sym typeface="Raleway"/>
              </a:rPr>
              <a:t>Les rayons infrarouges à ondes longues pénètrent </a:t>
            </a:r>
            <a:br>
              <a:rPr lang="nl-BE" sz="1400" b="1" i="0" u="none" strike="noStrike" cap="none">
                <a:solidFill>
                  <a:schemeClr val="dk1"/>
                </a:solidFill>
                <a:latin typeface="Raleway"/>
                <a:ea typeface="Raleway"/>
                <a:cs typeface="Raleway"/>
                <a:sym typeface="Raleway"/>
              </a:rPr>
            </a:br>
            <a:r>
              <a:rPr lang="nl-BE" sz="1400" b="1" i="0" u="none" strike="noStrike" cap="none">
                <a:solidFill>
                  <a:schemeClr val="dk1"/>
                </a:solidFill>
                <a:latin typeface="Raleway"/>
                <a:ea typeface="Raleway"/>
                <a:cs typeface="Raleway"/>
                <a:sym typeface="Raleway"/>
              </a:rPr>
              <a:t>juste sous la peau</a:t>
            </a:r>
            <a:endParaRPr/>
          </a:p>
          <a:p>
            <a:pPr marL="285750" marR="0" lvl="0" indent="-254000" algn="l" rtl="0">
              <a:lnSpc>
                <a:spcPct val="115000"/>
              </a:lnSpc>
              <a:spcBef>
                <a:spcPts val="0"/>
              </a:spcBef>
              <a:spcAft>
                <a:spcPts val="0"/>
              </a:spcAft>
              <a:buClr>
                <a:schemeClr val="dk1"/>
              </a:buClr>
              <a:buSzPts val="1100"/>
              <a:buFont typeface="Raleway Light"/>
              <a:buChar char="•"/>
            </a:pPr>
            <a:r>
              <a:rPr lang="nl-BE" sz="1100" b="0" i="0" u="none" strike="noStrike" cap="none">
                <a:solidFill>
                  <a:schemeClr val="dk1"/>
                </a:solidFill>
                <a:latin typeface="Raleway Light"/>
                <a:ea typeface="Raleway Light"/>
                <a:cs typeface="Raleway Light"/>
                <a:sym typeface="Raleway Light"/>
              </a:rPr>
              <a:t>Ils y réchauffent l’eau.</a:t>
            </a:r>
            <a:endParaRPr/>
          </a:p>
          <a:p>
            <a:pPr marL="285750" marR="0" lvl="0" indent="-254000" algn="l" rtl="0">
              <a:lnSpc>
                <a:spcPct val="115000"/>
              </a:lnSpc>
              <a:spcBef>
                <a:spcPts val="0"/>
              </a:spcBef>
              <a:spcAft>
                <a:spcPts val="0"/>
              </a:spcAft>
              <a:buClr>
                <a:schemeClr val="dk1"/>
              </a:buClr>
              <a:buSzPts val="1100"/>
              <a:buFont typeface="Raleway Light"/>
              <a:buChar char="•"/>
            </a:pPr>
            <a:r>
              <a:rPr lang="nl-BE" sz="1100" b="0" i="0" u="none" strike="noStrike" cap="none">
                <a:solidFill>
                  <a:schemeClr val="dk1"/>
                </a:solidFill>
                <a:latin typeface="Raleway Light"/>
                <a:ea typeface="Raleway Light"/>
                <a:cs typeface="Raleway Light"/>
                <a:sym typeface="Raleway Light"/>
              </a:rPr>
              <a:t>L’eau réchauffe les tissus environnants (muscles, tendons...)</a:t>
            </a:r>
            <a:endParaRPr/>
          </a:p>
          <a:p>
            <a:pPr marL="285750" marR="0" lvl="0" indent="-254000" algn="l" rtl="0">
              <a:lnSpc>
                <a:spcPct val="115000"/>
              </a:lnSpc>
              <a:spcBef>
                <a:spcPts val="0"/>
              </a:spcBef>
              <a:spcAft>
                <a:spcPts val="0"/>
              </a:spcAft>
              <a:buClr>
                <a:schemeClr val="dk1"/>
              </a:buClr>
              <a:buSzPts val="1100"/>
              <a:buFont typeface="Raleway Light"/>
              <a:buChar char="•"/>
            </a:pPr>
            <a:r>
              <a:rPr lang="nl-BE" sz="1100" b="0" i="0" u="none" strike="noStrike" cap="none">
                <a:solidFill>
                  <a:schemeClr val="dk1"/>
                </a:solidFill>
                <a:latin typeface="Raleway Light"/>
                <a:ea typeface="Raleway Light"/>
                <a:cs typeface="Raleway Light"/>
                <a:sym typeface="Raleway Light"/>
              </a:rPr>
              <a:t>Les vaisseaux sanguins se dilatent.</a:t>
            </a:r>
            <a:endParaRPr/>
          </a:p>
          <a:p>
            <a:pPr marL="285750" marR="0" lvl="0" indent="-254000" algn="l" rtl="0">
              <a:lnSpc>
                <a:spcPct val="115000"/>
              </a:lnSpc>
              <a:spcBef>
                <a:spcPts val="0"/>
              </a:spcBef>
              <a:spcAft>
                <a:spcPts val="0"/>
              </a:spcAft>
              <a:buClr>
                <a:schemeClr val="dk1"/>
              </a:buClr>
              <a:buSzPts val="1100"/>
              <a:buFont typeface="Raleway Light"/>
              <a:buChar char="•"/>
            </a:pPr>
            <a:r>
              <a:rPr lang="nl-BE" sz="1100" b="0" i="0" u="none" strike="noStrike" cap="none">
                <a:solidFill>
                  <a:schemeClr val="dk1"/>
                </a:solidFill>
                <a:latin typeface="Raleway Light"/>
                <a:ea typeface="Raleway Light"/>
                <a:cs typeface="Raleway Light"/>
                <a:sym typeface="Raleway Light"/>
              </a:rPr>
              <a:t>Après 15 minutes, la température interne commence à augmenter.</a:t>
            </a:r>
            <a:endParaRPr/>
          </a:p>
          <a:p>
            <a:pPr marL="285750" marR="0" lvl="0" indent="-254000" algn="l" rtl="0">
              <a:lnSpc>
                <a:spcPct val="115000"/>
              </a:lnSpc>
              <a:spcBef>
                <a:spcPts val="0"/>
              </a:spcBef>
              <a:spcAft>
                <a:spcPts val="0"/>
              </a:spcAft>
              <a:buClr>
                <a:schemeClr val="dk1"/>
              </a:buClr>
              <a:buSzPts val="1100"/>
              <a:buFont typeface="Raleway Light"/>
              <a:buChar char="•"/>
            </a:pPr>
            <a:r>
              <a:rPr lang="nl-BE" sz="1100" b="0" i="0" u="none" strike="noStrike" cap="none">
                <a:solidFill>
                  <a:schemeClr val="dk1"/>
                </a:solidFill>
                <a:latin typeface="Raleway Light"/>
                <a:ea typeface="Raleway Light"/>
                <a:cs typeface="Raleway Light"/>
                <a:sym typeface="Raleway Light"/>
              </a:rPr>
              <a:t>Notre cerveau tente de refroidir le corps.</a:t>
            </a:r>
            <a:endParaRPr/>
          </a:p>
          <a:p>
            <a:pPr marL="742950" marR="0" lvl="1" indent="-254000" algn="l" rtl="0">
              <a:lnSpc>
                <a:spcPct val="115000"/>
              </a:lnSpc>
              <a:spcBef>
                <a:spcPts val="0"/>
              </a:spcBef>
              <a:spcAft>
                <a:spcPts val="0"/>
              </a:spcAft>
              <a:buClr>
                <a:schemeClr val="dk1"/>
              </a:buClr>
              <a:buSzPts val="1100"/>
              <a:buFont typeface="Raleway Light"/>
              <a:buChar char="•"/>
            </a:pPr>
            <a:r>
              <a:rPr lang="nl-BE" sz="1100" b="0" i="0" u="none" strike="noStrike" cap="none">
                <a:solidFill>
                  <a:schemeClr val="dk1"/>
                </a:solidFill>
                <a:latin typeface="Raleway Light"/>
                <a:ea typeface="Raleway Light"/>
                <a:cs typeface="Raleway Light"/>
                <a:sym typeface="Raleway Light"/>
              </a:rPr>
              <a:t>Le rythme cardiaque s’accélère</a:t>
            </a:r>
            <a:endParaRPr/>
          </a:p>
          <a:p>
            <a:pPr marL="742950" marR="0" lvl="1" indent="-254000" algn="l" rtl="0">
              <a:lnSpc>
                <a:spcPct val="115000"/>
              </a:lnSpc>
              <a:spcBef>
                <a:spcPts val="0"/>
              </a:spcBef>
              <a:spcAft>
                <a:spcPts val="0"/>
              </a:spcAft>
              <a:buClr>
                <a:schemeClr val="dk1"/>
              </a:buClr>
              <a:buSzPts val="1100"/>
              <a:buFont typeface="Raleway Light"/>
              <a:buChar char="•"/>
            </a:pPr>
            <a:r>
              <a:rPr lang="nl-BE" sz="1100" b="0" i="0" u="none" strike="noStrike" cap="none">
                <a:solidFill>
                  <a:schemeClr val="dk1"/>
                </a:solidFill>
                <a:latin typeface="Raleway Light"/>
                <a:ea typeface="Raleway Light"/>
                <a:cs typeface="Raleway Light"/>
                <a:sym typeface="Raleway Light"/>
              </a:rPr>
              <a:t>Le sang est envoyé vers la peau</a:t>
            </a:r>
            <a:endParaRPr/>
          </a:p>
          <a:p>
            <a:pPr marL="742950" marR="0" lvl="1" indent="-254000" algn="l" rtl="0">
              <a:lnSpc>
                <a:spcPct val="115000"/>
              </a:lnSpc>
              <a:spcBef>
                <a:spcPts val="0"/>
              </a:spcBef>
              <a:spcAft>
                <a:spcPts val="0"/>
              </a:spcAft>
              <a:buClr>
                <a:schemeClr val="dk1"/>
              </a:buClr>
              <a:buSzPts val="1100"/>
              <a:buFont typeface="Raleway Light"/>
              <a:buChar char="•"/>
            </a:pPr>
            <a:r>
              <a:rPr lang="nl-BE" sz="1100" b="0" i="0" u="none" strike="noStrike" cap="none">
                <a:solidFill>
                  <a:schemeClr val="dk1"/>
                </a:solidFill>
                <a:latin typeface="Raleway Light"/>
                <a:ea typeface="Raleway Light"/>
                <a:cs typeface="Raleway Light"/>
                <a:sym typeface="Raleway Light"/>
              </a:rPr>
              <a:t>Production de sueur</a:t>
            </a:r>
            <a:endParaRPr/>
          </a:p>
          <a:p>
            <a:pPr marL="742950" marR="0" lvl="1" indent="-254000" algn="l" rtl="0">
              <a:lnSpc>
                <a:spcPct val="115000"/>
              </a:lnSpc>
              <a:spcBef>
                <a:spcPts val="0"/>
              </a:spcBef>
              <a:spcAft>
                <a:spcPts val="0"/>
              </a:spcAft>
              <a:buClr>
                <a:schemeClr val="dk1"/>
              </a:buClr>
              <a:buSzPts val="1100"/>
              <a:buFont typeface="Raleway Light"/>
              <a:buChar char="•"/>
            </a:pPr>
            <a:r>
              <a:rPr lang="nl-BE" sz="1100" b="0" i="0" u="none" strike="noStrike" cap="none">
                <a:solidFill>
                  <a:schemeClr val="dk1"/>
                </a:solidFill>
                <a:latin typeface="Raleway Light"/>
                <a:ea typeface="Raleway Light"/>
                <a:cs typeface="Raleway Light"/>
                <a:sym typeface="Raleway Light"/>
              </a:rPr>
              <a:t>Libération d’endorphines</a:t>
            </a:r>
            <a:endParaRPr/>
          </a:p>
        </p:txBody>
      </p:sp>
      <p:sp>
        <p:nvSpPr>
          <p:cNvPr id="144" name="Google Shape;144;g2330afce460_0_4"/>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SzPts val="3600"/>
              <a:buNone/>
            </a:pPr>
            <a:fld id="{00000000-1234-1234-1234-123412341234}" type="slidenum">
              <a:rPr lang="nl-BE"/>
              <a:t>11</a:t>
            </a:fld>
            <a:endParaRPr/>
          </a:p>
        </p:txBody>
      </p:sp>
      <p:sp>
        <p:nvSpPr>
          <p:cNvPr id="145" name="Google Shape;145;g2330afce460_0_4"/>
          <p:cNvSpPr/>
          <p:nvPr/>
        </p:nvSpPr>
        <p:spPr>
          <a:xfrm>
            <a:off x="6120000" y="0"/>
            <a:ext cx="5586300" cy="6858000"/>
          </a:xfrm>
          <a:prstGeom prst="rect">
            <a:avLst/>
          </a:prstGeom>
          <a:solidFill>
            <a:srgbClr val="374768">
              <a:alpha val="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9"/>
          <p:cNvPicPr preferRelativeResize="0"/>
          <p:nvPr/>
        </p:nvPicPr>
        <p:blipFill>
          <a:blip r:embed="rId3">
            <a:alphaModFix/>
          </a:blip>
          <a:stretch>
            <a:fillRect/>
          </a:stretch>
        </p:blipFill>
        <p:spPr>
          <a:xfrm>
            <a:off x="272250" y="3161550"/>
            <a:ext cx="5242750" cy="2112175"/>
          </a:xfrm>
          <a:prstGeom prst="rect">
            <a:avLst/>
          </a:prstGeom>
          <a:noFill/>
          <a:ln>
            <a:noFill/>
          </a:ln>
        </p:spPr>
      </p:pic>
      <p:sp>
        <p:nvSpPr>
          <p:cNvPr id="151" name="Google Shape;151;p9"/>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Structure d’un élément Tecoloy</a:t>
            </a:r>
            <a:endParaRPr/>
          </a:p>
        </p:txBody>
      </p:sp>
      <p:sp>
        <p:nvSpPr>
          <p:cNvPr id="152" name="Google Shape;152;p9"/>
          <p:cNvSpPr txBox="1">
            <a:spLocks noGrp="1"/>
          </p:cNvSpPr>
          <p:nvPr>
            <p:ph type="body" idx="1"/>
          </p:nvPr>
        </p:nvSpPr>
        <p:spPr>
          <a:xfrm>
            <a:off x="6119825" y="2249550"/>
            <a:ext cx="4918200" cy="4159200"/>
          </a:xfrm>
          <a:prstGeom prst="rect">
            <a:avLst/>
          </a:prstGeom>
          <a:noFill/>
          <a:ln>
            <a:noFill/>
          </a:ln>
        </p:spPr>
        <p:txBody>
          <a:bodyPr spcFirstLastPara="1" wrap="square" lIns="91425" tIns="45700" rIns="91425" bIns="45700" anchor="ctr" anchorCtr="0">
            <a:normAutofit/>
          </a:bodyPr>
          <a:lstStyle/>
          <a:p>
            <a:pPr marL="0" lvl="0" indent="0" algn="l" rtl="0">
              <a:lnSpc>
                <a:spcPct val="95000"/>
              </a:lnSpc>
              <a:spcBef>
                <a:spcPts val="0"/>
              </a:spcBef>
              <a:spcAft>
                <a:spcPts val="0"/>
              </a:spcAft>
              <a:buSzPts val="1440"/>
              <a:buNone/>
            </a:pPr>
            <a:r>
              <a:rPr lang="nl-BE" sz="1400"/>
              <a:t>Élément Tecoloy</a:t>
            </a:r>
            <a:endParaRPr/>
          </a:p>
          <a:p>
            <a:pPr marL="457200" lvl="1" indent="-182880" algn="l" rtl="0">
              <a:lnSpc>
                <a:spcPct val="90000"/>
              </a:lnSpc>
              <a:spcBef>
                <a:spcPts val="500"/>
              </a:spcBef>
              <a:spcAft>
                <a:spcPts val="0"/>
              </a:spcAft>
              <a:buSzPts val="1600"/>
              <a:buChar char="●"/>
            </a:pPr>
            <a:r>
              <a:rPr lang="nl-BE"/>
              <a:t>Élément thermique</a:t>
            </a:r>
            <a:endParaRPr/>
          </a:p>
          <a:p>
            <a:pPr marL="457200" lvl="1" indent="-182880" algn="l" rtl="0">
              <a:lnSpc>
                <a:spcPct val="90000"/>
              </a:lnSpc>
              <a:spcBef>
                <a:spcPts val="600"/>
              </a:spcBef>
              <a:spcAft>
                <a:spcPts val="0"/>
              </a:spcAft>
              <a:buSzPts val="1600"/>
              <a:buChar char="●"/>
            </a:pPr>
            <a:r>
              <a:rPr lang="nl-BE"/>
              <a:t>Entouré de sable céramique</a:t>
            </a:r>
            <a:endParaRPr/>
          </a:p>
          <a:p>
            <a:pPr marL="457200" lvl="1" indent="-182880" algn="l" rtl="0">
              <a:lnSpc>
                <a:spcPct val="90000"/>
              </a:lnSpc>
              <a:spcBef>
                <a:spcPts val="600"/>
              </a:spcBef>
              <a:spcAft>
                <a:spcPts val="0"/>
              </a:spcAft>
              <a:buSzPts val="1600"/>
              <a:buChar char="●"/>
            </a:pPr>
            <a:r>
              <a:rPr lang="nl-BE"/>
              <a:t>Dans un logement Tecoloy</a:t>
            </a:r>
            <a:endParaRPr/>
          </a:p>
          <a:p>
            <a:pPr marL="0" lvl="0" indent="0" algn="l" rtl="0">
              <a:lnSpc>
                <a:spcPct val="95000"/>
              </a:lnSpc>
              <a:spcBef>
                <a:spcPts val="1700"/>
              </a:spcBef>
              <a:spcAft>
                <a:spcPts val="0"/>
              </a:spcAft>
              <a:buSzPts val="1440"/>
              <a:buNone/>
            </a:pPr>
            <a:r>
              <a:rPr lang="nl-BE"/>
              <a:t>Cela donne 2 types de rayonnement</a:t>
            </a:r>
            <a:endParaRPr/>
          </a:p>
          <a:p>
            <a:pPr marL="457200" lvl="1" indent="-182880" algn="l" rtl="0">
              <a:lnSpc>
                <a:spcPct val="90000"/>
              </a:lnSpc>
              <a:spcBef>
                <a:spcPts val="500"/>
              </a:spcBef>
              <a:spcAft>
                <a:spcPts val="0"/>
              </a:spcAft>
              <a:buSzPts val="1600"/>
              <a:buChar char="●"/>
            </a:pPr>
            <a:r>
              <a:rPr lang="nl-BE"/>
              <a:t>Rayonnement par convection : rayonnement de chaleur comme celui d’un radiateur</a:t>
            </a:r>
            <a:endParaRPr/>
          </a:p>
          <a:p>
            <a:pPr marL="457200" lvl="1" indent="-182880" algn="l" rtl="0">
              <a:lnSpc>
                <a:spcPct val="90000"/>
              </a:lnSpc>
              <a:spcBef>
                <a:spcPts val="600"/>
              </a:spcBef>
              <a:spcAft>
                <a:spcPts val="0"/>
              </a:spcAft>
              <a:buSzPts val="1600"/>
              <a:buChar char="●"/>
            </a:pPr>
            <a:r>
              <a:rPr lang="nl-BE"/>
              <a:t>Rayonnement IR en relation avec la température</a:t>
            </a:r>
            <a:endParaRPr/>
          </a:p>
          <a:p>
            <a:pPr marL="0" lvl="0" indent="0" algn="l" rtl="0">
              <a:lnSpc>
                <a:spcPct val="95000"/>
              </a:lnSpc>
              <a:spcBef>
                <a:spcPts val="1700"/>
              </a:spcBef>
              <a:spcAft>
                <a:spcPts val="0"/>
              </a:spcAft>
              <a:buSzPts val="1440"/>
              <a:buNone/>
            </a:pPr>
            <a:r>
              <a:rPr lang="nl-BE"/>
              <a:t>En raison de la forme unique de nos éléments, ils ont des températures différentes à différents endroits = plage IR entre 5 600 et 7 000 nm.</a:t>
            </a:r>
            <a:endParaRPr/>
          </a:p>
          <a:p>
            <a:pPr marL="0" lvl="0" indent="0" algn="l" rtl="0">
              <a:lnSpc>
                <a:spcPct val="95000"/>
              </a:lnSpc>
              <a:spcBef>
                <a:spcPts val="1700"/>
              </a:spcBef>
              <a:spcAft>
                <a:spcPts val="0"/>
              </a:spcAft>
              <a:buSzPts val="1440"/>
              <a:buNone/>
            </a:pPr>
            <a:endParaRPr/>
          </a:p>
        </p:txBody>
      </p:sp>
      <p:sp>
        <p:nvSpPr>
          <p:cNvPr id="153" name="Google Shape;153;p9"/>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12</a:t>
            </a:fld>
            <a:endParaRPr/>
          </a:p>
        </p:txBody>
      </p:sp>
      <p:sp>
        <p:nvSpPr>
          <p:cNvPr id="154" name="Google Shape;154;p9"/>
          <p:cNvSpPr/>
          <p:nvPr/>
        </p:nvSpPr>
        <p:spPr>
          <a:xfrm>
            <a:off x="-37775" y="2249550"/>
            <a:ext cx="5438400" cy="4159200"/>
          </a:xfrm>
          <a:prstGeom prst="rect">
            <a:avLst/>
          </a:prstGeom>
          <a:solidFill>
            <a:srgbClr val="374768">
              <a:alpha val="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Chauffer de l’intérieur </a:t>
            </a:r>
            <a:endParaRPr/>
          </a:p>
          <a:p>
            <a:pPr marL="0" lvl="0" indent="0" algn="l" rtl="0">
              <a:lnSpc>
                <a:spcPct val="90000"/>
              </a:lnSpc>
              <a:spcBef>
                <a:spcPts val="0"/>
              </a:spcBef>
              <a:spcAft>
                <a:spcPts val="0"/>
              </a:spcAft>
              <a:buClr>
                <a:schemeClr val="dk1"/>
              </a:buClr>
              <a:buSzPts val="4400"/>
              <a:buFont typeface="Century Schoolbook"/>
              <a:buNone/>
            </a:pPr>
            <a:r>
              <a:rPr lang="nl-BE"/>
              <a:t>&gt;&lt; cabine de chaleur</a:t>
            </a:r>
            <a:endParaRPr/>
          </a:p>
        </p:txBody>
      </p:sp>
      <p:sp>
        <p:nvSpPr>
          <p:cNvPr id="160" name="Google Shape;160;p15"/>
          <p:cNvSpPr txBox="1">
            <a:spLocks noGrp="1"/>
          </p:cNvSpPr>
          <p:nvPr>
            <p:ph type="body" idx="1"/>
          </p:nvPr>
        </p:nvSpPr>
        <p:spPr>
          <a:xfrm>
            <a:off x="540000" y="2250000"/>
            <a:ext cx="4860600" cy="43512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SzPts val="1440"/>
              <a:buNone/>
            </a:pPr>
            <a:r>
              <a:rPr lang="nl-BE" sz="1400"/>
              <a:t>Dans un sauna finlandais traditionnel ou une cabine de chaleur :</a:t>
            </a:r>
            <a:endParaRPr/>
          </a:p>
          <a:p>
            <a:pPr marL="457200" lvl="1" indent="-182880" algn="l" rtl="0">
              <a:lnSpc>
                <a:spcPct val="90000"/>
              </a:lnSpc>
              <a:spcBef>
                <a:spcPts val="500"/>
              </a:spcBef>
              <a:spcAft>
                <a:spcPts val="0"/>
              </a:spcAft>
              <a:buSzPts val="1600"/>
              <a:buChar char="●"/>
            </a:pPr>
            <a:r>
              <a:rPr lang="nl-BE"/>
              <a:t>L’environnement est chauffé.</a:t>
            </a:r>
            <a:endParaRPr/>
          </a:p>
          <a:p>
            <a:pPr marL="457200" lvl="1" indent="-182880" algn="l" rtl="0">
              <a:lnSpc>
                <a:spcPct val="90000"/>
              </a:lnSpc>
              <a:spcBef>
                <a:spcPts val="600"/>
              </a:spcBef>
              <a:spcAft>
                <a:spcPts val="0"/>
              </a:spcAft>
              <a:buSzPts val="1600"/>
              <a:buChar char="●"/>
            </a:pPr>
            <a:r>
              <a:rPr lang="nl-BE"/>
              <a:t>Ce dernier réchauffe la peau.</a:t>
            </a:r>
            <a:endParaRPr/>
          </a:p>
          <a:p>
            <a:pPr marL="457200" lvl="1" indent="-182880" algn="l" rtl="0">
              <a:lnSpc>
                <a:spcPct val="90000"/>
              </a:lnSpc>
              <a:spcBef>
                <a:spcPts val="600"/>
              </a:spcBef>
              <a:spcAft>
                <a:spcPts val="0"/>
              </a:spcAft>
              <a:buSzPts val="1600"/>
              <a:buChar char="●"/>
            </a:pPr>
            <a:r>
              <a:rPr lang="nl-BE"/>
              <a:t>En réaction, notre corps essaie de se refroidir et envoie du sang vers la peau. Résultat : nous commençons à transpirer.</a:t>
            </a:r>
            <a:endParaRPr/>
          </a:p>
          <a:p>
            <a:pPr marL="457200" lvl="1" indent="-182880" algn="l" rtl="0">
              <a:lnSpc>
                <a:spcPct val="90000"/>
              </a:lnSpc>
              <a:spcBef>
                <a:spcPts val="600"/>
              </a:spcBef>
              <a:spcAft>
                <a:spcPts val="0"/>
              </a:spcAft>
              <a:buSzPts val="1600"/>
              <a:buChar char="●"/>
            </a:pPr>
            <a:r>
              <a:rPr lang="nl-BE"/>
              <a:t>Le sang se réchauffe à cet endroit et plus de sang est envoyé vers la peau, le sang reste bloqué à cet endroit.</a:t>
            </a:r>
            <a:endParaRPr/>
          </a:p>
          <a:p>
            <a:pPr marL="457200" lvl="1" indent="-182880" algn="l" rtl="0">
              <a:lnSpc>
                <a:spcPct val="90000"/>
              </a:lnSpc>
              <a:spcBef>
                <a:spcPts val="600"/>
              </a:spcBef>
              <a:spcAft>
                <a:spcPts val="0"/>
              </a:spcAft>
              <a:buSzPts val="1600"/>
              <a:buChar char="●"/>
            </a:pPr>
            <a:r>
              <a:rPr lang="nl-BE"/>
              <a:t>Cela crée une sensation d’inconfort et d’oppression qui nous oblige à quitter le sauna.</a:t>
            </a:r>
            <a:endParaRPr/>
          </a:p>
          <a:p>
            <a:pPr marL="457200" lvl="1" indent="-182880" algn="l" rtl="0">
              <a:lnSpc>
                <a:spcPct val="90000"/>
              </a:lnSpc>
              <a:spcBef>
                <a:spcPts val="600"/>
              </a:spcBef>
              <a:spcAft>
                <a:spcPts val="0"/>
              </a:spcAft>
              <a:buSzPts val="1600"/>
              <a:buChar char="●"/>
            </a:pPr>
            <a:r>
              <a:rPr lang="nl-BE"/>
              <a:t>C’est également très stressant pour le cœur, c’est pourquoi le sauna finlandais n’est pas recommandé aux personnes âgées.</a:t>
            </a:r>
            <a:endParaRPr/>
          </a:p>
          <a:p>
            <a:pPr marL="0" lvl="0" indent="0" algn="l" rtl="0">
              <a:lnSpc>
                <a:spcPct val="95000"/>
              </a:lnSpc>
              <a:spcBef>
                <a:spcPts val="1700"/>
              </a:spcBef>
              <a:spcAft>
                <a:spcPts val="0"/>
              </a:spcAft>
              <a:buSzPts val="1440"/>
              <a:buNone/>
            </a:pPr>
            <a:r>
              <a:rPr lang="nl-BE" b="1">
                <a:solidFill>
                  <a:srgbClr val="374768"/>
                </a:solidFill>
                <a:latin typeface="Raleway"/>
                <a:ea typeface="Raleway"/>
                <a:cs typeface="Raleway"/>
                <a:sym typeface="Raleway"/>
              </a:rPr>
              <a:t>Dans un sauna Health Mate, nous nous réchauffons de l’intérieur vers l’extérieur, de sorte que cette sensation d’oppression ne se produit pas, car le sang peut encore se refroidir. Résultat : nous pouvons rester plus longtemps dans le sauna, avec un rythme cardiaque élevé et moins de stress.</a:t>
            </a:r>
            <a:endParaRPr/>
          </a:p>
        </p:txBody>
      </p:sp>
      <p:sp>
        <p:nvSpPr>
          <p:cNvPr id="161" name="Google Shape;161;p15"/>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13</a:t>
            </a:fld>
            <a:endParaRPr/>
          </a:p>
        </p:txBody>
      </p:sp>
      <p:pic>
        <p:nvPicPr>
          <p:cNvPr id="162" name="Google Shape;162;p15"/>
          <p:cNvPicPr preferRelativeResize="0"/>
          <p:nvPr/>
        </p:nvPicPr>
        <p:blipFill rotWithShape="1">
          <a:blip r:embed="rId3">
            <a:alphaModFix/>
          </a:blip>
          <a:srcRect l="22166" r="32009"/>
          <a:stretch/>
        </p:blipFill>
        <p:spPr>
          <a:xfrm>
            <a:off x="6119825" y="0"/>
            <a:ext cx="5586401" cy="68579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7"/>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La bonne longueur d’onde</a:t>
            </a:r>
            <a:endParaRPr/>
          </a:p>
        </p:txBody>
      </p:sp>
      <p:sp>
        <p:nvSpPr>
          <p:cNvPr id="168" name="Google Shape;168;p7"/>
          <p:cNvSpPr txBox="1">
            <a:spLocks noGrp="1"/>
          </p:cNvSpPr>
          <p:nvPr>
            <p:ph type="sldNum" idx="12"/>
          </p:nvPr>
        </p:nvSpPr>
        <p:spPr>
          <a:xfrm>
            <a:off x="11706225" y="616107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14</a:t>
            </a:fld>
            <a:endParaRPr/>
          </a:p>
        </p:txBody>
      </p:sp>
      <p:sp>
        <p:nvSpPr>
          <p:cNvPr id="169" name="Google Shape;169;p7"/>
          <p:cNvSpPr/>
          <p:nvPr/>
        </p:nvSpPr>
        <p:spPr>
          <a:xfrm>
            <a:off x="539750" y="1848850"/>
            <a:ext cx="4956300" cy="504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nl-BE" sz="1400" b="1" i="0" u="none" strike="noStrike" cap="none">
                <a:solidFill>
                  <a:srgbClr val="374768"/>
                </a:solidFill>
                <a:latin typeface="Raleway"/>
                <a:ea typeface="Raleway"/>
                <a:cs typeface="Raleway"/>
                <a:sym typeface="Raleway"/>
              </a:rPr>
              <a:t>Pourquoi la plage de rayonnements est si importante.</a:t>
            </a:r>
            <a:endParaRPr/>
          </a:p>
        </p:txBody>
      </p:sp>
      <p:pic>
        <p:nvPicPr>
          <p:cNvPr id="170" name="Google Shape;170;p7"/>
          <p:cNvPicPr preferRelativeResize="0"/>
          <p:nvPr/>
        </p:nvPicPr>
        <p:blipFill rotWithShape="1">
          <a:blip r:embed="rId3">
            <a:alphaModFix/>
          </a:blip>
          <a:srcRect t="26249" b="17602"/>
          <a:stretch/>
        </p:blipFill>
        <p:spPr>
          <a:xfrm>
            <a:off x="539995" y="2325050"/>
            <a:ext cx="10736031" cy="42561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6"/>
          <p:cNvSpPr/>
          <p:nvPr/>
        </p:nvSpPr>
        <p:spPr>
          <a:xfrm>
            <a:off x="0" y="0"/>
            <a:ext cx="6119700" cy="6858000"/>
          </a:xfrm>
          <a:prstGeom prst="rect">
            <a:avLst/>
          </a:prstGeom>
          <a:solidFill>
            <a:srgbClr val="374768">
              <a:alpha val="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6"/>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Prise en compte du CEM</a:t>
            </a:r>
            <a:endParaRPr/>
          </a:p>
        </p:txBody>
      </p:sp>
      <p:sp>
        <p:nvSpPr>
          <p:cNvPr id="177" name="Google Shape;177;p16"/>
          <p:cNvSpPr txBox="1">
            <a:spLocks noGrp="1"/>
          </p:cNvSpPr>
          <p:nvPr>
            <p:ph type="body" idx="1"/>
          </p:nvPr>
        </p:nvSpPr>
        <p:spPr>
          <a:xfrm>
            <a:off x="540000" y="2250000"/>
            <a:ext cx="5089200" cy="21750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5000"/>
              </a:lnSpc>
              <a:spcBef>
                <a:spcPts val="0"/>
              </a:spcBef>
              <a:spcAft>
                <a:spcPts val="0"/>
              </a:spcAft>
              <a:buSzPts val="1280"/>
              <a:buNone/>
            </a:pPr>
            <a:r>
              <a:rPr lang="nl-BE" sz="1400"/>
              <a:t>Champ électromagnétique : </a:t>
            </a:r>
            <a:endParaRPr/>
          </a:p>
          <a:p>
            <a:pPr marL="0" lvl="0" indent="0" algn="l" rtl="0">
              <a:lnSpc>
                <a:spcPct val="95000"/>
              </a:lnSpc>
              <a:spcBef>
                <a:spcPts val="1600"/>
              </a:spcBef>
              <a:spcAft>
                <a:spcPts val="0"/>
              </a:spcAft>
              <a:buSzPts val="1280"/>
              <a:buNone/>
            </a:pPr>
            <a:r>
              <a:rPr lang="nl-BE">
                <a:solidFill>
                  <a:srgbClr val="374768"/>
                </a:solidFill>
              </a:rPr>
              <a:t>Tout ce qui utilise de l’électricité crée un champ électromagnétique.</a:t>
            </a:r>
            <a:endParaRPr/>
          </a:p>
          <a:p>
            <a:pPr marL="0" lvl="0" indent="0" algn="l" rtl="0">
              <a:lnSpc>
                <a:spcPct val="95000"/>
              </a:lnSpc>
              <a:spcBef>
                <a:spcPts val="1600"/>
              </a:spcBef>
              <a:spcAft>
                <a:spcPts val="0"/>
              </a:spcAft>
              <a:buSzPts val="1280"/>
              <a:buNone/>
            </a:pPr>
            <a:r>
              <a:rPr lang="nl-BE">
                <a:latin typeface="Raleway Light"/>
                <a:ea typeface="Raleway Light"/>
                <a:cs typeface="Raleway Light"/>
                <a:sym typeface="Raleway Light"/>
              </a:rPr>
              <a:t>À l’heure actuelle, il n’existe pas d’études à long terme sur les effets nocifs de l’exposition aux CEM.</a:t>
            </a:r>
            <a:endParaRPr/>
          </a:p>
          <a:p>
            <a:pPr marL="0" lvl="0" indent="0" algn="l" rtl="0">
              <a:lnSpc>
                <a:spcPct val="95000"/>
              </a:lnSpc>
              <a:spcBef>
                <a:spcPts val="1600"/>
              </a:spcBef>
              <a:spcAft>
                <a:spcPts val="0"/>
              </a:spcAft>
              <a:buSzPts val="1280"/>
              <a:buNone/>
            </a:pPr>
            <a:r>
              <a:rPr lang="nl-BE">
                <a:latin typeface="Raleway Light"/>
                <a:ea typeface="Raleway Light"/>
                <a:cs typeface="Raleway Light"/>
                <a:sym typeface="Raleway Light"/>
              </a:rPr>
              <a:t>Cependant, il existe des valeurs indicatives que les appareils électriques doivent respecter.</a:t>
            </a:r>
            <a:endParaRPr/>
          </a:p>
          <a:p>
            <a:pPr marL="0" lvl="0" indent="0" algn="l" rtl="0">
              <a:lnSpc>
                <a:spcPct val="95000"/>
              </a:lnSpc>
              <a:spcBef>
                <a:spcPts val="1600"/>
              </a:spcBef>
              <a:spcAft>
                <a:spcPts val="0"/>
              </a:spcAft>
              <a:buSzPts val="1280"/>
              <a:buNone/>
            </a:pPr>
            <a:r>
              <a:rPr lang="nl-BE">
                <a:latin typeface="Raleway Light"/>
                <a:ea typeface="Raleway Light"/>
                <a:cs typeface="Raleway Light"/>
                <a:sym typeface="Raleway Light"/>
              </a:rPr>
              <a:t>Nos éléments Tecoloy sont testés et certifiés et émettent jusqu’à 6 fois moins que les valeurs autorisées, soit moins qu’une ampoule électrique.</a:t>
            </a:r>
            <a:endParaRPr/>
          </a:p>
        </p:txBody>
      </p:sp>
      <p:sp>
        <p:nvSpPr>
          <p:cNvPr id="178" name="Google Shape;178;p16"/>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15</a:t>
            </a:fld>
            <a:endParaRPr/>
          </a:p>
        </p:txBody>
      </p:sp>
      <p:pic>
        <p:nvPicPr>
          <p:cNvPr id="179" name="Google Shape;179;p16"/>
          <p:cNvPicPr preferRelativeResize="0"/>
          <p:nvPr/>
        </p:nvPicPr>
        <p:blipFill rotWithShape="1">
          <a:blip r:embed="rId3">
            <a:alphaModFix/>
          </a:blip>
          <a:srcRect/>
          <a:stretch/>
        </p:blipFill>
        <p:spPr>
          <a:xfrm>
            <a:off x="-104775" y="5269150"/>
            <a:ext cx="11887201" cy="365671"/>
          </a:xfrm>
          <a:prstGeom prst="rect">
            <a:avLst/>
          </a:prstGeom>
          <a:noFill/>
          <a:ln>
            <a:noFill/>
          </a:ln>
        </p:spPr>
      </p:pic>
      <p:sp>
        <p:nvSpPr>
          <p:cNvPr id="180" name="Google Shape;180;p16"/>
          <p:cNvSpPr/>
          <p:nvPr/>
        </p:nvSpPr>
        <p:spPr>
          <a:xfrm>
            <a:off x="11160125" y="0"/>
            <a:ext cx="1389000" cy="6858000"/>
          </a:xfrm>
          <a:prstGeom prst="rect">
            <a:avLst/>
          </a:prstGeom>
          <a:solidFill>
            <a:srgbClr val="374768">
              <a:alpha val="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 name="Google Shape;181;p16"/>
          <p:cNvPicPr preferRelativeResize="0"/>
          <p:nvPr/>
        </p:nvPicPr>
        <p:blipFill>
          <a:blip r:embed="rId4">
            <a:alphaModFix/>
          </a:blip>
          <a:stretch>
            <a:fillRect/>
          </a:stretch>
        </p:blipFill>
        <p:spPr>
          <a:xfrm>
            <a:off x="6119700" y="2011483"/>
            <a:ext cx="5041875" cy="26520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Spectre complet ou non</a:t>
            </a:r>
            <a:endParaRPr/>
          </a:p>
        </p:txBody>
      </p:sp>
      <p:sp>
        <p:nvSpPr>
          <p:cNvPr id="187" name="Google Shape;187;p10"/>
          <p:cNvSpPr txBox="1">
            <a:spLocks noGrp="1"/>
          </p:cNvSpPr>
          <p:nvPr>
            <p:ph type="sldNum" idx="12"/>
          </p:nvPr>
        </p:nvSpPr>
        <p:spPr>
          <a:xfrm>
            <a:off x="11610976" y="6180125"/>
            <a:ext cx="638100" cy="593700"/>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3600"/>
              <a:buFont typeface="Arial"/>
              <a:buNone/>
            </a:pPr>
            <a:fld id="{00000000-1234-1234-1234-123412341234}" type="slidenum">
              <a:rPr lang="nl-BE"/>
              <a:t>16</a:t>
            </a:fld>
            <a:endParaRPr/>
          </a:p>
        </p:txBody>
      </p:sp>
      <p:pic>
        <p:nvPicPr>
          <p:cNvPr id="188" name="Google Shape;188;p10"/>
          <p:cNvPicPr preferRelativeResize="0"/>
          <p:nvPr/>
        </p:nvPicPr>
        <p:blipFill rotWithShape="1">
          <a:blip r:embed="rId3">
            <a:alphaModFix amt="15000"/>
          </a:blip>
          <a:srcRect/>
          <a:stretch/>
        </p:blipFill>
        <p:spPr>
          <a:xfrm rot="10800000" flipH="1">
            <a:off x="-3112" y="3813716"/>
            <a:ext cx="11706225" cy="2595032"/>
          </a:xfrm>
          <a:prstGeom prst="rect">
            <a:avLst/>
          </a:prstGeom>
          <a:noFill/>
          <a:ln>
            <a:noFill/>
          </a:ln>
        </p:spPr>
      </p:pic>
      <p:sp>
        <p:nvSpPr>
          <p:cNvPr id="189" name="Google Shape;189;p10"/>
          <p:cNvSpPr txBox="1">
            <a:spLocks noGrp="1"/>
          </p:cNvSpPr>
          <p:nvPr>
            <p:ph type="body" idx="1"/>
          </p:nvPr>
        </p:nvSpPr>
        <p:spPr>
          <a:xfrm>
            <a:off x="540000" y="2253550"/>
            <a:ext cx="4860000" cy="41544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SzPts val="1440"/>
              <a:buNone/>
            </a:pPr>
            <a:r>
              <a:rPr lang="nl-BE"/>
              <a:t>D’un point de vue marketing, un sauna professionnel Health Mate est également un sauna à spectre complet :</a:t>
            </a:r>
            <a:endParaRPr/>
          </a:p>
          <a:p>
            <a:pPr marL="457200" lvl="1" indent="-182880" algn="l" rtl="0">
              <a:lnSpc>
                <a:spcPct val="90000"/>
              </a:lnSpc>
              <a:spcBef>
                <a:spcPts val="500"/>
              </a:spcBef>
              <a:spcAft>
                <a:spcPts val="0"/>
              </a:spcAft>
              <a:buSzPts val="1600"/>
              <a:buChar char="●"/>
            </a:pPr>
            <a:r>
              <a:rPr lang="nl-BE"/>
              <a:t>Les LED de la lumière rouge émettent des ondes courtes (il s’agit de panneaux LED similaires à ceux des dalles de luminothérapie), mais elles ne fonctionnent que si vous vous trouvez à proximité.</a:t>
            </a:r>
            <a:endParaRPr/>
          </a:p>
          <a:p>
            <a:pPr marL="457200" lvl="1" indent="-182880" algn="l" rtl="0">
              <a:lnSpc>
                <a:spcPct val="90000"/>
              </a:lnSpc>
              <a:spcBef>
                <a:spcPts val="600"/>
              </a:spcBef>
              <a:spcAft>
                <a:spcPts val="0"/>
              </a:spcAft>
              <a:buSzPts val="1600"/>
              <a:buChar char="●"/>
            </a:pPr>
            <a:r>
              <a:rPr lang="nl-BE"/>
              <a:t>Le chauffage par le sol est à ondes moyennes.</a:t>
            </a:r>
            <a:endParaRPr/>
          </a:p>
          <a:p>
            <a:pPr marL="457200" lvl="1" indent="-182880" algn="l" rtl="0">
              <a:lnSpc>
                <a:spcPct val="90000"/>
              </a:lnSpc>
              <a:spcBef>
                <a:spcPts val="600"/>
              </a:spcBef>
              <a:spcAft>
                <a:spcPts val="0"/>
              </a:spcAft>
              <a:buSzPts val="1600"/>
              <a:buChar char="●"/>
            </a:pPr>
            <a:r>
              <a:rPr lang="nl-BE"/>
              <a:t>Les éléments Tecoloy émettent des ondes longues.</a:t>
            </a:r>
            <a:endParaRPr/>
          </a:p>
          <a:p>
            <a:pPr marL="0" lvl="0" indent="0" algn="l" rtl="0">
              <a:lnSpc>
                <a:spcPct val="95000"/>
              </a:lnSpc>
              <a:spcBef>
                <a:spcPts val="1700"/>
              </a:spcBef>
              <a:spcAft>
                <a:spcPts val="0"/>
              </a:spcAft>
              <a:buSzPts val="1440"/>
              <a:buNone/>
            </a:pPr>
            <a:r>
              <a:rPr lang="nl-BE"/>
              <a:t>Pour nous, seuls les rayons à ondes longues sont importants.</a:t>
            </a:r>
            <a:br>
              <a:rPr lang="nl-BE"/>
            </a:br>
            <a:r>
              <a:rPr lang="nl-BE"/>
              <a:t>Raison pour laquelle, le spectre complet ne fait pas partie de nos allégations de santé.</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3a853370a6_5_172"/>
          <p:cNvSpPr txBox="1">
            <a:spLocks noGrp="1"/>
          </p:cNvSpPr>
          <p:nvPr>
            <p:ph type="body" idx="1"/>
          </p:nvPr>
        </p:nvSpPr>
        <p:spPr>
          <a:xfrm>
            <a:off x="539999" y="2250000"/>
            <a:ext cx="4918200" cy="43512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1400"/>
              </a:spcBef>
              <a:spcAft>
                <a:spcPts val="0"/>
              </a:spcAft>
              <a:buSzPts val="1440"/>
              <a:buNone/>
            </a:pPr>
            <a:endParaRPr/>
          </a:p>
        </p:txBody>
      </p:sp>
      <p:sp>
        <p:nvSpPr>
          <p:cNvPr id="196" name="Google Shape;196;g23a853370a6_5_172"/>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17</a:t>
            </a:fld>
            <a:endParaRPr/>
          </a:p>
        </p:txBody>
      </p:sp>
      <p:sp>
        <p:nvSpPr>
          <p:cNvPr id="197" name="Google Shape;197;g23a853370a6_5_172"/>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endParaRPr/>
          </a:p>
        </p:txBody>
      </p:sp>
      <p:pic>
        <p:nvPicPr>
          <p:cNvPr id="198" name="Google Shape;198;g23a853370a6_5_172"/>
          <p:cNvPicPr preferRelativeResize="0"/>
          <p:nvPr/>
        </p:nvPicPr>
        <p:blipFill rotWithShape="1">
          <a:blip r:embed="rId3">
            <a:alphaModFix/>
          </a:blip>
          <a:srcRect l="7116" t="8012" r="3701" b="1943"/>
          <a:stretch/>
        </p:blipFill>
        <p:spPr>
          <a:xfrm>
            <a:off x="0" y="0"/>
            <a:ext cx="11706225" cy="7057624"/>
          </a:xfrm>
          <a:prstGeom prst="rect">
            <a:avLst/>
          </a:prstGeom>
          <a:noFill/>
          <a:ln>
            <a:noFill/>
          </a:ln>
        </p:spPr>
      </p:pic>
      <p:pic>
        <p:nvPicPr>
          <p:cNvPr id="199" name="Google Shape;199;g23a853370a6_5_172"/>
          <p:cNvPicPr preferRelativeResize="0"/>
          <p:nvPr/>
        </p:nvPicPr>
        <p:blipFill rotWithShape="1">
          <a:blip r:embed="rId4">
            <a:alphaModFix amt="50000"/>
          </a:blip>
          <a:srcRect b="38815"/>
          <a:stretch/>
        </p:blipFill>
        <p:spPr>
          <a:xfrm>
            <a:off x="2828513" y="3305475"/>
            <a:ext cx="5909627" cy="3615790"/>
          </a:xfrm>
          <a:prstGeom prst="rect">
            <a:avLst/>
          </a:prstGeom>
          <a:noFill/>
          <a:ln>
            <a:noFill/>
          </a:ln>
        </p:spPr>
      </p:pic>
      <p:sp>
        <p:nvSpPr>
          <p:cNvPr id="200" name="Google Shape;200;g23a853370a6_5_172"/>
          <p:cNvSpPr txBox="1">
            <a:spLocks noGrp="1"/>
          </p:cNvSpPr>
          <p:nvPr>
            <p:ph type="title"/>
          </p:nvPr>
        </p:nvSpPr>
        <p:spPr>
          <a:xfrm>
            <a:off x="543113" y="4724850"/>
            <a:ext cx="10620000" cy="998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Schoolbook"/>
              <a:buNone/>
            </a:pPr>
            <a:r>
              <a:rPr lang="nl-BE">
                <a:solidFill>
                  <a:schemeClr val="lt1"/>
                </a:solidFill>
              </a:rPr>
              <a:t>Effet sur le corps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1"/>
          <p:cNvSpPr/>
          <p:nvPr/>
        </p:nvSpPr>
        <p:spPr>
          <a:xfrm>
            <a:off x="-76200" y="-47625"/>
            <a:ext cx="11839500" cy="6905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11"/>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solidFill>
                  <a:schemeClr val="lt1"/>
                </a:solidFill>
              </a:rPr>
              <a:t>Health Mate : l’effet thérapeutique</a:t>
            </a:r>
            <a:endParaRPr/>
          </a:p>
        </p:txBody>
      </p:sp>
      <p:sp>
        <p:nvSpPr>
          <p:cNvPr id="207" name="Google Shape;207;p11"/>
          <p:cNvSpPr txBox="1">
            <a:spLocks noGrp="1"/>
          </p:cNvSpPr>
          <p:nvPr>
            <p:ph type="body" idx="1"/>
          </p:nvPr>
        </p:nvSpPr>
        <p:spPr>
          <a:xfrm>
            <a:off x="6119825" y="2249500"/>
            <a:ext cx="5040300" cy="4159200"/>
          </a:xfrm>
          <a:prstGeom prst="rect">
            <a:avLst/>
          </a:prstGeom>
          <a:noFill/>
          <a:ln>
            <a:noFill/>
          </a:ln>
        </p:spPr>
        <p:txBody>
          <a:bodyPr spcFirstLastPara="1" wrap="square" lIns="91425" tIns="45700" rIns="91425" bIns="45700" anchor="ctr" anchorCtr="0">
            <a:normAutofit/>
          </a:bodyPr>
          <a:lstStyle/>
          <a:p>
            <a:pPr marL="0" lvl="0" indent="0" algn="l" rtl="0">
              <a:lnSpc>
                <a:spcPct val="95000"/>
              </a:lnSpc>
              <a:spcBef>
                <a:spcPts val="0"/>
              </a:spcBef>
              <a:spcAft>
                <a:spcPts val="0"/>
              </a:spcAft>
              <a:buSzPts val="1440"/>
              <a:buNone/>
            </a:pPr>
            <a:r>
              <a:rPr lang="nl-BE">
                <a:solidFill>
                  <a:schemeClr val="lt1"/>
                </a:solidFill>
              </a:rPr>
              <a:t>La combinaison de :</a:t>
            </a:r>
            <a:endParaRPr/>
          </a:p>
          <a:p>
            <a:pPr marL="457200" lvl="0" indent="-320040" algn="l" rtl="0">
              <a:lnSpc>
                <a:spcPct val="90000"/>
              </a:lnSpc>
              <a:spcBef>
                <a:spcPts val="500"/>
              </a:spcBef>
              <a:spcAft>
                <a:spcPts val="0"/>
              </a:spcAft>
              <a:buClr>
                <a:schemeClr val="lt1"/>
              </a:buClr>
              <a:buSzPts val="1440"/>
              <a:buFont typeface="Raleway"/>
              <a:buChar char="•"/>
            </a:pPr>
            <a:r>
              <a:rPr lang="nl-BE">
                <a:solidFill>
                  <a:schemeClr val="lt1"/>
                </a:solidFill>
                <a:latin typeface="Raleway"/>
                <a:ea typeface="Raleway"/>
                <a:cs typeface="Raleway"/>
                <a:sym typeface="Raleway"/>
              </a:rPr>
              <a:t>la dilatation des vaisseaux sanguins sous l’effet de la chaleur</a:t>
            </a:r>
            <a:endParaRPr/>
          </a:p>
          <a:p>
            <a:pPr marL="457200" lvl="0" indent="-320040" algn="l" rtl="0">
              <a:lnSpc>
                <a:spcPct val="90000"/>
              </a:lnSpc>
              <a:spcBef>
                <a:spcPts val="0"/>
              </a:spcBef>
              <a:spcAft>
                <a:spcPts val="0"/>
              </a:spcAft>
              <a:buClr>
                <a:schemeClr val="lt1"/>
              </a:buClr>
              <a:buSzPts val="1440"/>
              <a:buFont typeface="Raleway"/>
              <a:buChar char="•"/>
            </a:pPr>
            <a:r>
              <a:rPr lang="nl-BE">
                <a:solidFill>
                  <a:schemeClr val="lt1"/>
                </a:solidFill>
                <a:latin typeface="Raleway"/>
                <a:ea typeface="Raleway"/>
                <a:cs typeface="Raleway"/>
                <a:sym typeface="Raleway"/>
              </a:rPr>
              <a:t>l’augmentation du rythme cardiaque</a:t>
            </a:r>
            <a:endParaRPr/>
          </a:p>
          <a:p>
            <a:pPr marL="0" lvl="0" indent="0" algn="l" rtl="0">
              <a:lnSpc>
                <a:spcPct val="95000"/>
              </a:lnSpc>
              <a:spcBef>
                <a:spcPts val="1700"/>
              </a:spcBef>
              <a:spcAft>
                <a:spcPts val="0"/>
              </a:spcAft>
              <a:buSzPts val="1440"/>
              <a:buNone/>
            </a:pPr>
            <a:r>
              <a:rPr lang="nl-BE">
                <a:solidFill>
                  <a:schemeClr val="lt1"/>
                </a:solidFill>
              </a:rPr>
              <a:t>Assurer la stimulation de la croissance des vaisseaux sanguins</a:t>
            </a:r>
            <a:endParaRPr/>
          </a:p>
          <a:p>
            <a:pPr marL="457200" lvl="0" indent="-320040" algn="l" rtl="0">
              <a:lnSpc>
                <a:spcPct val="90000"/>
              </a:lnSpc>
              <a:spcBef>
                <a:spcPts val="500"/>
              </a:spcBef>
              <a:spcAft>
                <a:spcPts val="0"/>
              </a:spcAft>
              <a:buClr>
                <a:schemeClr val="lt1"/>
              </a:buClr>
              <a:buSzPts val="1440"/>
              <a:buFont typeface="Raleway"/>
              <a:buChar char="•"/>
            </a:pPr>
            <a:r>
              <a:rPr lang="nl-BE">
                <a:solidFill>
                  <a:schemeClr val="lt1"/>
                </a:solidFill>
                <a:latin typeface="Raleway"/>
                <a:ea typeface="Raleway"/>
                <a:cs typeface="Raleway"/>
                <a:sym typeface="Raleway"/>
              </a:rPr>
              <a:t>Micro-vaisseaux sanguins supplémentaires</a:t>
            </a:r>
            <a:endParaRPr/>
          </a:p>
          <a:p>
            <a:pPr marL="457200" lvl="0" indent="-320040" algn="l" rtl="0">
              <a:lnSpc>
                <a:spcPct val="90000"/>
              </a:lnSpc>
              <a:spcBef>
                <a:spcPts val="0"/>
              </a:spcBef>
              <a:spcAft>
                <a:spcPts val="0"/>
              </a:spcAft>
              <a:buClr>
                <a:schemeClr val="lt1"/>
              </a:buClr>
              <a:buSzPts val="1440"/>
              <a:buFont typeface="Raleway"/>
              <a:buChar char="•"/>
            </a:pPr>
            <a:r>
              <a:rPr lang="nl-BE">
                <a:solidFill>
                  <a:schemeClr val="lt1"/>
                </a:solidFill>
                <a:latin typeface="Raleway"/>
                <a:ea typeface="Raleway"/>
                <a:cs typeface="Raleway"/>
                <a:sym typeface="Raleway"/>
              </a:rPr>
              <a:t>Croissance des vaisseaux sanguins</a:t>
            </a:r>
            <a:endParaRPr/>
          </a:p>
          <a:p>
            <a:pPr marL="0" lvl="0" indent="0" algn="l" rtl="0">
              <a:lnSpc>
                <a:spcPct val="95000"/>
              </a:lnSpc>
              <a:spcBef>
                <a:spcPts val="1700"/>
              </a:spcBef>
              <a:spcAft>
                <a:spcPts val="0"/>
              </a:spcAft>
              <a:buSzPts val="1440"/>
              <a:buNone/>
            </a:pPr>
            <a:r>
              <a:rPr lang="nl-BE">
                <a:solidFill>
                  <a:srgbClr val="B2191E"/>
                </a:solidFill>
              </a:rPr>
              <a:t>L’utilisation régulière d’un Health Mate (température plus élevée et durée plus longue) augmente de façon permanente la capacité de circulation sanguine. </a:t>
            </a:r>
            <a:endParaRPr/>
          </a:p>
          <a:p>
            <a:pPr marL="0" lvl="0" indent="0" algn="l" rtl="0">
              <a:lnSpc>
                <a:spcPct val="95000"/>
              </a:lnSpc>
              <a:spcBef>
                <a:spcPts val="1600"/>
              </a:spcBef>
              <a:spcAft>
                <a:spcPts val="0"/>
              </a:spcAft>
              <a:buSzPts val="1440"/>
              <a:buNone/>
            </a:pPr>
            <a:r>
              <a:rPr lang="nl-BE">
                <a:solidFill>
                  <a:schemeClr val="lt1"/>
                </a:solidFill>
              </a:rPr>
              <a:t>En outre, la température interne augmente considérablement (jusqu’à 38 °C), ce qui entraîne l’affaiblissement/la mort des bactéries et des virus et le renforcement du système immunitaire.</a:t>
            </a:r>
            <a:endParaRPr/>
          </a:p>
          <a:p>
            <a:pPr marL="274320" lvl="1" indent="0" algn="l" rtl="0">
              <a:lnSpc>
                <a:spcPct val="90000"/>
              </a:lnSpc>
              <a:spcBef>
                <a:spcPts val="500"/>
              </a:spcBef>
              <a:spcAft>
                <a:spcPts val="0"/>
              </a:spcAft>
              <a:buSzPts val="1600"/>
              <a:buNone/>
            </a:pPr>
            <a:endParaRPr>
              <a:solidFill>
                <a:schemeClr val="lt1"/>
              </a:solidFill>
            </a:endParaRPr>
          </a:p>
        </p:txBody>
      </p:sp>
      <p:pic>
        <p:nvPicPr>
          <p:cNvPr id="208" name="Google Shape;208;p11"/>
          <p:cNvPicPr preferRelativeResize="0"/>
          <p:nvPr/>
        </p:nvPicPr>
        <p:blipFill rotWithShape="1">
          <a:blip r:embed="rId3">
            <a:alphaModFix/>
          </a:blip>
          <a:srcRect/>
          <a:stretch/>
        </p:blipFill>
        <p:spPr>
          <a:xfrm>
            <a:off x="981069" y="2790819"/>
            <a:ext cx="3362325" cy="2752725"/>
          </a:xfrm>
          <a:prstGeom prst="rect">
            <a:avLst/>
          </a:prstGeom>
          <a:noFill/>
          <a:ln>
            <a:noFill/>
          </a:ln>
        </p:spPr>
      </p:pic>
      <p:sp>
        <p:nvSpPr>
          <p:cNvPr id="209" name="Google Shape;209;p11"/>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18</a:t>
            </a:fld>
            <a:endParaRPr/>
          </a:p>
        </p:txBody>
      </p:sp>
      <p:cxnSp>
        <p:nvCxnSpPr>
          <p:cNvPr id="210" name="Google Shape;210;p11"/>
          <p:cNvCxnSpPr/>
          <p:nvPr/>
        </p:nvCxnSpPr>
        <p:spPr>
          <a:xfrm>
            <a:off x="-16850" y="1439800"/>
            <a:ext cx="1212600" cy="0"/>
          </a:xfrm>
          <a:prstGeom prst="straightConnector1">
            <a:avLst/>
          </a:prstGeom>
          <a:noFill/>
          <a:ln w="19050" cap="flat" cmpd="sng">
            <a:solidFill>
              <a:srgbClr val="B2191E"/>
            </a:solidFill>
            <a:prstDash val="solid"/>
            <a:round/>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2"/>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Une bonne circulation</a:t>
            </a:r>
            <a:br>
              <a:rPr lang="nl-BE"/>
            </a:br>
            <a:r>
              <a:rPr lang="nl-BE" sz="2200"/>
              <a:t>= base d’une bonne santé</a:t>
            </a:r>
            <a:endParaRPr/>
          </a:p>
        </p:txBody>
      </p:sp>
      <p:sp>
        <p:nvSpPr>
          <p:cNvPr id="216" name="Google Shape;216;p12"/>
          <p:cNvSpPr txBox="1">
            <a:spLocks noGrp="1"/>
          </p:cNvSpPr>
          <p:nvPr>
            <p:ph type="body" idx="1"/>
          </p:nvPr>
        </p:nvSpPr>
        <p:spPr>
          <a:xfrm>
            <a:off x="540000" y="2250000"/>
            <a:ext cx="52068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5000"/>
              </a:lnSpc>
              <a:spcBef>
                <a:spcPts val="0"/>
              </a:spcBef>
              <a:spcAft>
                <a:spcPts val="0"/>
              </a:spcAft>
              <a:buSzPts val="1440"/>
              <a:buNone/>
            </a:pPr>
            <a:r>
              <a:rPr lang="nl-BE" sz="1400"/>
              <a:t>Notre corps se renouvelle en permanence. Les vieilles cellules sont dégradées et de nouvelles sont fabriquées. </a:t>
            </a:r>
            <a:endParaRPr/>
          </a:p>
          <a:p>
            <a:pPr marL="0" lvl="0" indent="0" algn="l" rtl="0">
              <a:lnSpc>
                <a:spcPct val="95000"/>
              </a:lnSpc>
              <a:spcBef>
                <a:spcPts val="1600"/>
              </a:spcBef>
              <a:spcAft>
                <a:spcPts val="0"/>
              </a:spcAft>
              <a:buSzPts val="1440"/>
              <a:buNone/>
            </a:pPr>
            <a:r>
              <a:rPr lang="nl-BE">
                <a:solidFill>
                  <a:srgbClr val="B2191E"/>
                </a:solidFill>
              </a:rPr>
              <a:t>Ce renouvellement cellulaire est stimulé par des signaux chimiques provenant de la circulation sanguine.</a:t>
            </a:r>
            <a:endParaRPr/>
          </a:p>
          <a:p>
            <a:pPr marL="457200" lvl="0" indent="-320040" algn="l" rtl="0">
              <a:lnSpc>
                <a:spcPct val="90000"/>
              </a:lnSpc>
              <a:spcBef>
                <a:spcPts val="500"/>
              </a:spcBef>
              <a:spcAft>
                <a:spcPts val="0"/>
              </a:spcAft>
              <a:buSzPts val="1440"/>
              <a:buFont typeface="Raleway Light"/>
              <a:buChar char="•"/>
            </a:pPr>
            <a:r>
              <a:rPr lang="nl-BE">
                <a:latin typeface="Raleway Light"/>
                <a:ea typeface="Raleway Light"/>
                <a:cs typeface="Raleway Light"/>
                <a:sym typeface="Raleway Light"/>
              </a:rPr>
              <a:t>Notification de la disponibilité des éléments constitutifs (acides aminés et autres) après un repas.</a:t>
            </a:r>
            <a:endParaRPr/>
          </a:p>
          <a:p>
            <a:pPr marL="0" lvl="0" indent="0" algn="l" rtl="0">
              <a:lnSpc>
                <a:spcPct val="95000"/>
              </a:lnSpc>
              <a:spcBef>
                <a:spcPts val="1700"/>
              </a:spcBef>
              <a:spcAft>
                <a:spcPts val="0"/>
              </a:spcAft>
              <a:buSzPts val="1440"/>
              <a:buNone/>
            </a:pPr>
            <a:r>
              <a:rPr lang="nl-BE">
                <a:solidFill>
                  <a:srgbClr val="B2191E"/>
                </a:solidFill>
              </a:rPr>
              <a:t>Avec l’âge, la capacité de circulation sanguine diminue.</a:t>
            </a:r>
            <a:endParaRPr/>
          </a:p>
          <a:p>
            <a:pPr marL="457200" lvl="0" indent="-320040" algn="l" rtl="0">
              <a:lnSpc>
                <a:spcPct val="90000"/>
              </a:lnSpc>
              <a:spcBef>
                <a:spcPts val="500"/>
              </a:spcBef>
              <a:spcAft>
                <a:spcPts val="0"/>
              </a:spcAft>
              <a:buSzPts val="1440"/>
              <a:buFont typeface="Raleway Light"/>
              <a:buChar char="•"/>
            </a:pPr>
            <a:r>
              <a:rPr lang="nl-BE">
                <a:latin typeface="Raleway Light"/>
                <a:ea typeface="Raleway Light"/>
                <a:cs typeface="Raleway Light"/>
                <a:sym typeface="Raleway Light"/>
              </a:rPr>
              <a:t>Moins d’activité conditionnelle.</a:t>
            </a:r>
            <a:endParaRPr/>
          </a:p>
          <a:p>
            <a:pPr marL="457200" lvl="0" indent="-320040" algn="l" rtl="0">
              <a:lnSpc>
                <a:spcPct val="90000"/>
              </a:lnSpc>
              <a:spcBef>
                <a:spcPts val="0"/>
              </a:spcBef>
              <a:spcAft>
                <a:spcPts val="0"/>
              </a:spcAft>
              <a:buSzPts val="1440"/>
              <a:buFont typeface="Raleway Light"/>
              <a:buChar char="•"/>
            </a:pPr>
            <a:r>
              <a:rPr lang="nl-BE">
                <a:latin typeface="Raleway Light"/>
                <a:ea typeface="Raleway Light"/>
                <a:cs typeface="Raleway Light"/>
                <a:sym typeface="Raleway Light"/>
              </a:rPr>
              <a:t>Calcification des vaisseaux sanguins.</a:t>
            </a:r>
            <a:endParaRPr/>
          </a:p>
          <a:p>
            <a:pPr marL="457200" lvl="0" indent="-320040" algn="l" rtl="0">
              <a:lnSpc>
                <a:spcPct val="90000"/>
              </a:lnSpc>
              <a:spcBef>
                <a:spcPts val="0"/>
              </a:spcBef>
              <a:spcAft>
                <a:spcPts val="0"/>
              </a:spcAft>
              <a:buSzPts val="1440"/>
              <a:buFont typeface="Raleway Light"/>
              <a:buChar char="•"/>
            </a:pPr>
            <a:r>
              <a:rPr lang="nl-BE">
                <a:latin typeface="Raleway Light"/>
                <a:ea typeface="Raleway Light"/>
                <a:cs typeface="Raleway Light"/>
                <a:sym typeface="Raleway Light"/>
              </a:rPr>
              <a:t>Vieillissement.</a:t>
            </a:r>
            <a:endParaRPr/>
          </a:p>
          <a:p>
            <a:pPr marL="0" lvl="0" indent="0" algn="l" rtl="0">
              <a:lnSpc>
                <a:spcPct val="95000"/>
              </a:lnSpc>
              <a:spcBef>
                <a:spcPts val="1700"/>
              </a:spcBef>
              <a:spcAft>
                <a:spcPts val="0"/>
              </a:spcAft>
              <a:buSzPts val="1440"/>
              <a:buNone/>
            </a:pPr>
            <a:r>
              <a:rPr lang="nl-BE">
                <a:solidFill>
                  <a:srgbClr val="B2191E"/>
                </a:solidFill>
              </a:rPr>
              <a:t>C’est une des raisons pour lesquelles nous perdons plus de masse musculaire que nous n’en gagnons.</a:t>
            </a:r>
            <a:endParaRPr/>
          </a:p>
          <a:p>
            <a:pPr marL="457200" lvl="0" indent="-320040" algn="l" rtl="0">
              <a:lnSpc>
                <a:spcPct val="90000"/>
              </a:lnSpc>
              <a:spcBef>
                <a:spcPts val="500"/>
              </a:spcBef>
              <a:spcAft>
                <a:spcPts val="0"/>
              </a:spcAft>
              <a:buSzPts val="1440"/>
              <a:buFont typeface="Raleway Light"/>
              <a:buChar char="•"/>
            </a:pPr>
            <a:r>
              <a:rPr lang="nl-BE">
                <a:latin typeface="Raleway Light"/>
                <a:ea typeface="Raleway Light"/>
                <a:cs typeface="Raleway Light"/>
                <a:sym typeface="Raleway Light"/>
              </a:rPr>
              <a:t>L’amélioration de la circulation sanguine est nécessaire pour maintenir ou développer la masse musculaire.</a:t>
            </a:r>
            <a:endParaRPr/>
          </a:p>
          <a:p>
            <a:pPr marL="0" lvl="0" indent="0" algn="l" rtl="0">
              <a:lnSpc>
                <a:spcPct val="95000"/>
              </a:lnSpc>
              <a:spcBef>
                <a:spcPts val="1700"/>
              </a:spcBef>
              <a:spcAft>
                <a:spcPts val="0"/>
              </a:spcAft>
              <a:buSzPts val="1440"/>
              <a:buNone/>
            </a:pPr>
            <a:r>
              <a:rPr lang="nl-BE">
                <a:solidFill>
                  <a:srgbClr val="B2191E"/>
                </a:solidFill>
              </a:rPr>
              <a:t>Le moyen le plus connu d’améliorer la capacité de circulation sanguine est l’entraînement de fitness/endurance.</a:t>
            </a:r>
            <a:endParaRPr/>
          </a:p>
          <a:p>
            <a:pPr marL="457200" lvl="0" indent="-320040" algn="l" rtl="0">
              <a:lnSpc>
                <a:spcPct val="90000"/>
              </a:lnSpc>
              <a:spcBef>
                <a:spcPts val="500"/>
              </a:spcBef>
              <a:spcAft>
                <a:spcPts val="0"/>
              </a:spcAft>
              <a:buSzPts val="1440"/>
              <a:buFont typeface="Raleway Light"/>
              <a:buChar char="•"/>
            </a:pPr>
            <a:r>
              <a:rPr lang="nl-BE">
                <a:latin typeface="Raleway Light"/>
                <a:ea typeface="Raleway Light"/>
                <a:cs typeface="Raleway Light"/>
                <a:sym typeface="Raleway Light"/>
              </a:rPr>
              <a:t>Cependant, cet entraînement est physiquement exigeant et n’est pas toujours possible.</a:t>
            </a:r>
            <a:endParaRPr/>
          </a:p>
          <a:p>
            <a:pPr marL="457200" lvl="1" indent="-88900" algn="l" rtl="0">
              <a:lnSpc>
                <a:spcPct val="90000"/>
              </a:lnSpc>
              <a:spcBef>
                <a:spcPts val="600"/>
              </a:spcBef>
              <a:spcAft>
                <a:spcPts val="0"/>
              </a:spcAft>
              <a:buSzPts val="1600"/>
              <a:buNone/>
            </a:pPr>
            <a:endParaRPr/>
          </a:p>
        </p:txBody>
      </p:sp>
      <p:sp>
        <p:nvSpPr>
          <p:cNvPr id="217" name="Google Shape;217;p12"/>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19</a:t>
            </a:fld>
            <a:endParaRPr/>
          </a:p>
        </p:txBody>
      </p:sp>
      <p:pic>
        <p:nvPicPr>
          <p:cNvPr id="218" name="Google Shape;218;p12"/>
          <p:cNvPicPr preferRelativeResize="0"/>
          <p:nvPr/>
        </p:nvPicPr>
        <p:blipFill rotWithShape="1">
          <a:blip r:embed="rId3">
            <a:alphaModFix/>
          </a:blip>
          <a:srcRect l="27103" r="27109"/>
          <a:stretch/>
        </p:blipFill>
        <p:spPr>
          <a:xfrm>
            <a:off x="6123942" y="-1"/>
            <a:ext cx="5582285" cy="6858000"/>
          </a:xfrm>
          <a:prstGeom prst="rect">
            <a:avLst/>
          </a:prstGeom>
          <a:noFill/>
          <a:ln>
            <a:noFill/>
          </a:ln>
        </p:spPr>
      </p:pic>
      <p:pic>
        <p:nvPicPr>
          <p:cNvPr id="219" name="Google Shape;219;p12"/>
          <p:cNvPicPr preferRelativeResize="0"/>
          <p:nvPr/>
        </p:nvPicPr>
        <p:blipFill rotWithShape="1">
          <a:blip r:embed="rId4">
            <a:alphaModFix/>
          </a:blip>
          <a:srcRect l="20616" r="33597"/>
          <a:stretch/>
        </p:blipFill>
        <p:spPr>
          <a:xfrm>
            <a:off x="6123950" y="0"/>
            <a:ext cx="5582275"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Structure</a:t>
            </a:r>
            <a:endParaRPr/>
          </a:p>
        </p:txBody>
      </p:sp>
      <p:sp>
        <p:nvSpPr>
          <p:cNvPr id="55" name="Google Shape;55;p5">
            <a:hlinkClick r:id="rId3" action="ppaction://hlinksldjump"/>
          </p:cNvPr>
          <p:cNvSpPr/>
          <p:nvPr/>
        </p:nvSpPr>
        <p:spPr>
          <a:xfrm>
            <a:off x="539975" y="2253575"/>
            <a:ext cx="2567522" cy="593132"/>
          </a:xfrm>
          <a:custGeom>
            <a:avLst/>
            <a:gdLst/>
            <a:ahLst/>
            <a:cxnLst/>
            <a:rect l="l" t="t" r="r" b="b"/>
            <a:pathLst>
              <a:path w="1833944" h="587259" extrusionOk="0">
                <a:moveTo>
                  <a:pt x="0" y="0"/>
                </a:moveTo>
                <a:lnTo>
                  <a:pt x="1833944" y="0"/>
                </a:lnTo>
                <a:lnTo>
                  <a:pt x="1833944" y="587259"/>
                </a:lnTo>
                <a:lnTo>
                  <a:pt x="0" y="587259"/>
                </a:lnTo>
                <a:lnTo>
                  <a:pt x="0" y="0"/>
                </a:lnTo>
                <a:close/>
              </a:path>
            </a:pathLst>
          </a:custGeom>
          <a:gradFill>
            <a:gsLst>
              <a:gs pos="0">
                <a:srgbClr val="374768">
                  <a:alpha val="80000"/>
                </a:srgbClr>
              </a:gs>
              <a:gs pos="100000">
                <a:srgbClr val="374768"/>
              </a:gs>
            </a:gsLst>
            <a:path path="circle">
              <a:fillToRect r="100000" b="100000"/>
            </a:path>
            <a:tileRect l="-100000" t="-100000"/>
          </a:gradFill>
          <a:ln>
            <a:noFill/>
          </a:ln>
        </p:spPr>
        <p:txBody>
          <a:bodyPr spcFirstLastPara="1" wrap="square" lIns="113775" tIns="65000" rIns="113775" bIns="65000" anchor="ctr" anchorCtr="0">
            <a:noAutofit/>
          </a:bodyPr>
          <a:lstStyle/>
          <a:p>
            <a:pPr marL="0" marR="0" lvl="0" indent="0" algn="ctr" rtl="0">
              <a:lnSpc>
                <a:spcPct val="90000"/>
              </a:lnSpc>
              <a:spcBef>
                <a:spcPts val="0"/>
              </a:spcBef>
              <a:spcAft>
                <a:spcPts val="0"/>
              </a:spcAft>
              <a:buNone/>
            </a:pPr>
            <a:r>
              <a:rPr lang="nl-BE" sz="1600" b="0" i="0" u="none" strike="noStrike" cap="none">
                <a:solidFill>
                  <a:schemeClr val="lt1"/>
                </a:solidFill>
                <a:latin typeface="Raleway"/>
                <a:ea typeface="Raleway"/>
                <a:cs typeface="Raleway"/>
                <a:sym typeface="Raleway"/>
              </a:rPr>
              <a:t>SAUNA Health Mate</a:t>
            </a:r>
            <a:r>
              <a:rPr lang="nl-BE" sz="1600" b="0" i="0" u="none" strike="noStrike" cap="none" baseline="30000">
                <a:solidFill>
                  <a:schemeClr val="lt1"/>
                </a:solidFill>
                <a:latin typeface="Raleway"/>
                <a:ea typeface="Raleway"/>
                <a:cs typeface="Raleway"/>
                <a:sym typeface="Raleway"/>
              </a:rPr>
              <a:t>®</a:t>
            </a:r>
            <a:endParaRPr sz="1400" b="0" i="0" u="none" strike="noStrike" cap="none">
              <a:solidFill>
                <a:srgbClr val="000000"/>
              </a:solidFill>
              <a:latin typeface="Raleway"/>
              <a:ea typeface="Raleway"/>
              <a:cs typeface="Raleway"/>
              <a:sym typeface="Raleway"/>
            </a:endParaRPr>
          </a:p>
        </p:txBody>
      </p:sp>
      <p:sp>
        <p:nvSpPr>
          <p:cNvPr id="56" name="Google Shape;56;p5"/>
          <p:cNvSpPr/>
          <p:nvPr/>
        </p:nvSpPr>
        <p:spPr>
          <a:xfrm>
            <a:off x="540000" y="2846699"/>
            <a:ext cx="2567522" cy="3565479"/>
          </a:xfrm>
          <a:custGeom>
            <a:avLst/>
            <a:gdLst/>
            <a:ahLst/>
            <a:cxnLst/>
            <a:rect l="l" t="t" r="r" b="b"/>
            <a:pathLst>
              <a:path w="1833944" h="3403799" extrusionOk="0">
                <a:moveTo>
                  <a:pt x="0" y="0"/>
                </a:moveTo>
                <a:lnTo>
                  <a:pt x="1833944" y="0"/>
                </a:lnTo>
                <a:lnTo>
                  <a:pt x="1833944" y="3403799"/>
                </a:lnTo>
                <a:lnTo>
                  <a:pt x="0" y="3403799"/>
                </a:lnTo>
                <a:lnTo>
                  <a:pt x="0" y="0"/>
                </a:lnTo>
                <a:close/>
              </a:path>
            </a:pathLst>
          </a:custGeom>
          <a:solidFill>
            <a:srgbClr val="374768">
              <a:alpha val="9019"/>
            </a:srgbClr>
          </a:solidFill>
          <a:ln>
            <a:noFill/>
          </a:ln>
        </p:spPr>
        <p:txBody>
          <a:bodyPr spcFirstLastPara="1" wrap="square" lIns="158400" tIns="194400" rIns="113775" bIns="128000" anchor="t" anchorCtr="0">
            <a:noAutofit/>
          </a:bodyPr>
          <a:lstStyle/>
          <a:p>
            <a:pPr marL="171450" marR="0" lvl="1" indent="-158750" algn="l" rtl="0">
              <a:lnSpc>
                <a:spcPct val="115000"/>
              </a:lnSpc>
              <a:spcBef>
                <a:spcPts val="0"/>
              </a:spcBef>
              <a:spcAft>
                <a:spcPts val="0"/>
              </a:spcAft>
              <a:buClr>
                <a:srgbClr val="262626"/>
              </a:buClr>
              <a:buSzPts val="1400"/>
              <a:buFont typeface="Raleway"/>
              <a:buChar char="•"/>
            </a:pPr>
            <a:r>
              <a:rPr lang="nl-BE" sz="1400" b="1" i="0" strike="noStrike" cap="none">
                <a:solidFill>
                  <a:srgbClr val="262626"/>
                </a:solidFill>
                <a:uFill>
                  <a:noFill/>
                </a:uFill>
                <a:latin typeface="Raleway"/>
                <a:ea typeface="Raleway"/>
                <a:cs typeface="Raleway"/>
                <a:sym typeface="Raleway"/>
                <a:hlinkClick r:id="" action="ppaction://hlinkshowjump?jump=nextslide">
                  <a:extLst>
                    <a:ext uri="{A12FA001-AC4F-418D-AE19-62706E023703}">
                      <ahyp:hlinkClr xmlns:ahyp="http://schemas.microsoft.com/office/drawing/2018/hyperlinkcolor" val="tx"/>
                    </a:ext>
                  </a:extLst>
                </a:hlinkClick>
              </a:rPr>
              <a:t>Focus sur l’effet thérapeutique</a:t>
            </a:r>
            <a:endParaRPr sz="1400" b="1" i="0" strike="noStrike" cap="none">
              <a:solidFill>
                <a:srgbClr val="262626"/>
              </a:solidFill>
              <a:latin typeface="Raleway"/>
              <a:ea typeface="Raleway"/>
              <a:cs typeface="Raleway"/>
              <a:sym typeface="Raleway"/>
            </a:endParaRPr>
          </a:p>
          <a:p>
            <a:pPr marL="342900" marR="0" lvl="2" indent="-146050" algn="l" rtl="0">
              <a:lnSpc>
                <a:spcPct val="115000"/>
              </a:lnSpc>
              <a:spcBef>
                <a:spcPts val="240"/>
              </a:spcBef>
              <a:spcAft>
                <a:spcPts val="0"/>
              </a:spcAft>
              <a:buClr>
                <a:srgbClr val="262626"/>
              </a:buClr>
              <a:buSzPts val="1200"/>
              <a:buFont typeface="Raleway"/>
              <a:buChar char="•"/>
            </a:pPr>
            <a:r>
              <a:rPr lang="nl-BE" sz="1200">
                <a:solidFill>
                  <a:srgbClr val="262626"/>
                </a:solidFill>
                <a:uFill>
                  <a:noFill/>
                </a:uFill>
                <a:latin typeface="Raleway"/>
                <a:ea typeface="Raleway"/>
                <a:cs typeface="Raleway"/>
                <a:sym typeface="Raleway"/>
                <a:hlinkClick r:id="rId4" action="ppaction://hlinksldjump">
                  <a:extLst>
                    <a:ext uri="{A12FA001-AC4F-418D-AE19-62706E023703}">
                      <ahyp:hlinkClr xmlns:ahyp="http://schemas.microsoft.com/office/drawing/2018/hyperlinkcolor" val="tx"/>
                    </a:ext>
                  </a:extLst>
                </a:hlinkClick>
              </a:rPr>
              <a:t> </a:t>
            </a:r>
            <a:r>
              <a:rPr lang="nl-BE" sz="1200" b="0" i="0" strike="noStrike" cap="none">
                <a:solidFill>
                  <a:srgbClr val="262626"/>
                </a:solidFill>
                <a:uFill>
                  <a:noFill/>
                </a:uFill>
                <a:latin typeface="Raleway"/>
                <a:ea typeface="Raleway"/>
                <a:cs typeface="Raleway"/>
                <a:sym typeface="Raleway"/>
                <a:hlinkClick r:id="rId4" action="ppaction://hlinksldjump">
                  <a:extLst>
                    <a:ext uri="{A12FA001-AC4F-418D-AE19-62706E023703}">
                      <ahyp:hlinkClr xmlns:ahyp="http://schemas.microsoft.com/office/drawing/2018/hyperlinkcolor" val="tx"/>
                    </a:ext>
                  </a:extLst>
                </a:hlinkClick>
              </a:rPr>
              <a:t>Essence de bois adaptée</a:t>
            </a:r>
            <a:endParaRPr>
              <a:solidFill>
                <a:srgbClr val="262626"/>
              </a:solidFill>
            </a:endParaRPr>
          </a:p>
          <a:p>
            <a:pPr marL="342900" marR="0" lvl="2" indent="-146050" algn="l" rtl="0">
              <a:lnSpc>
                <a:spcPct val="115000"/>
              </a:lnSpc>
              <a:spcBef>
                <a:spcPts val="240"/>
              </a:spcBef>
              <a:spcAft>
                <a:spcPts val="0"/>
              </a:spcAft>
              <a:buClr>
                <a:srgbClr val="262626"/>
              </a:buClr>
              <a:buSzPts val="1200"/>
              <a:buFont typeface="Raleway"/>
              <a:buChar char="•"/>
            </a:pPr>
            <a:r>
              <a:rPr lang="nl-BE" sz="1200" b="0" i="0" strike="noStrike" cap="none">
                <a:solidFill>
                  <a:srgbClr val="262626"/>
                </a:solidFill>
                <a:uFill>
                  <a:noFill/>
                </a:uFill>
                <a:latin typeface="Raleway"/>
                <a:ea typeface="Raleway"/>
                <a:cs typeface="Raleway"/>
                <a:sym typeface="Raleway"/>
                <a:hlinkClick r:id="rId5" action="ppaction://hlinksldjump">
                  <a:extLst>
                    <a:ext uri="{A12FA001-AC4F-418D-AE19-62706E023703}">
                      <ahyp:hlinkClr xmlns:ahyp="http://schemas.microsoft.com/office/drawing/2018/hyperlinkcolor" val="tx"/>
                    </a:ext>
                  </a:extLst>
                </a:hlinkClick>
              </a:rPr>
              <a:t>Un minimum de verre</a:t>
            </a:r>
            <a:endParaRPr>
              <a:solidFill>
                <a:srgbClr val="262626"/>
              </a:solidFill>
            </a:endParaRPr>
          </a:p>
          <a:p>
            <a:pPr marL="342900" marR="0" lvl="2" indent="-146050" algn="l" rtl="0">
              <a:lnSpc>
                <a:spcPct val="115000"/>
              </a:lnSpc>
              <a:spcBef>
                <a:spcPts val="240"/>
              </a:spcBef>
              <a:spcAft>
                <a:spcPts val="0"/>
              </a:spcAft>
              <a:buClr>
                <a:srgbClr val="262626"/>
              </a:buClr>
              <a:buSzPts val="1200"/>
              <a:buFont typeface="Raleway"/>
              <a:buChar char="•"/>
            </a:pPr>
            <a:r>
              <a:rPr lang="nl-BE" sz="1200" b="0" i="0" strike="noStrike" cap="none">
                <a:solidFill>
                  <a:srgbClr val="262626"/>
                </a:solidFill>
                <a:latin typeface="Raleway"/>
                <a:ea typeface="Raleway"/>
                <a:cs typeface="Raleway"/>
                <a:sym typeface="Raleway"/>
              </a:rPr>
              <a:t>Longueur d’onde correcte</a:t>
            </a:r>
            <a:endParaRPr>
              <a:solidFill>
                <a:srgbClr val="262626"/>
              </a:solidFill>
            </a:endParaRPr>
          </a:p>
          <a:p>
            <a:pPr marL="342900" marR="0" lvl="2" indent="-146050" algn="l" rtl="0">
              <a:lnSpc>
                <a:spcPct val="115000"/>
              </a:lnSpc>
              <a:spcBef>
                <a:spcPts val="240"/>
              </a:spcBef>
              <a:spcAft>
                <a:spcPts val="0"/>
              </a:spcAft>
              <a:buClr>
                <a:srgbClr val="262626"/>
              </a:buClr>
              <a:buSzPts val="1200"/>
              <a:buFont typeface="Raleway"/>
              <a:buChar char="•"/>
            </a:pPr>
            <a:r>
              <a:rPr lang="nl-BE" sz="1200" b="0" i="0" strike="noStrike" cap="none">
                <a:solidFill>
                  <a:srgbClr val="262626"/>
                </a:solidFill>
                <a:latin typeface="Raleway"/>
                <a:ea typeface="Raleway"/>
                <a:cs typeface="Raleway"/>
                <a:sym typeface="Raleway"/>
              </a:rPr>
              <a:t>Faible CEM</a:t>
            </a:r>
            <a:br>
              <a:rPr lang="nl-BE" sz="1400" b="0" i="0" strike="noStrike" cap="none">
                <a:solidFill>
                  <a:srgbClr val="262626"/>
                </a:solidFill>
                <a:latin typeface="Raleway"/>
                <a:ea typeface="Raleway"/>
                <a:cs typeface="Raleway"/>
                <a:sym typeface="Raleway"/>
              </a:rPr>
            </a:br>
            <a:endParaRPr sz="1400" b="0" i="0" strike="noStrike" cap="none">
              <a:solidFill>
                <a:srgbClr val="262626"/>
              </a:solidFill>
              <a:latin typeface="Raleway"/>
              <a:ea typeface="Raleway"/>
              <a:cs typeface="Raleway"/>
              <a:sym typeface="Raleway"/>
            </a:endParaRPr>
          </a:p>
          <a:p>
            <a:pPr marL="171450" marR="0" lvl="1" indent="-158750" algn="l" rtl="0">
              <a:lnSpc>
                <a:spcPct val="115000"/>
              </a:lnSpc>
              <a:spcBef>
                <a:spcPts val="240"/>
              </a:spcBef>
              <a:spcAft>
                <a:spcPts val="0"/>
              </a:spcAft>
              <a:buClr>
                <a:srgbClr val="262626"/>
              </a:buClr>
              <a:buSzPts val="1400"/>
              <a:buFont typeface="Raleway"/>
              <a:buChar char="•"/>
            </a:pPr>
            <a:r>
              <a:rPr lang="nl-BE" sz="1400" b="1" i="0" strike="noStrike" cap="none">
                <a:solidFill>
                  <a:srgbClr val="262626"/>
                </a:solidFill>
                <a:uFill>
                  <a:noFill/>
                </a:uFill>
                <a:latin typeface="Raleway"/>
                <a:ea typeface="Raleway"/>
                <a:cs typeface="Raleway"/>
                <a:sym typeface="Raleway"/>
                <a:hlinkClick r:id="rId4" action="ppaction://hlinksldjump">
                  <a:extLst>
                    <a:ext uri="{A12FA001-AC4F-418D-AE19-62706E023703}">
                      <ahyp:hlinkClr xmlns:ahyp="http://schemas.microsoft.com/office/drawing/2018/hyperlinkcolor" val="tx"/>
                    </a:ext>
                  </a:extLst>
                </a:hlinkClick>
              </a:rPr>
              <a:t>Focus sur la qualité</a:t>
            </a:r>
            <a:endParaRPr sz="1400" b="1" i="0" strike="noStrike" cap="none">
              <a:solidFill>
                <a:srgbClr val="262626"/>
              </a:solidFill>
              <a:latin typeface="Raleway"/>
              <a:ea typeface="Raleway"/>
              <a:cs typeface="Raleway"/>
              <a:sym typeface="Raleway"/>
            </a:endParaRPr>
          </a:p>
          <a:p>
            <a:pPr marL="342900" marR="0" lvl="2" indent="-146050" algn="l" rtl="0">
              <a:lnSpc>
                <a:spcPct val="115000"/>
              </a:lnSpc>
              <a:spcBef>
                <a:spcPts val="240"/>
              </a:spcBef>
              <a:spcAft>
                <a:spcPts val="0"/>
              </a:spcAft>
              <a:buClr>
                <a:srgbClr val="262626"/>
              </a:buClr>
              <a:buSzPts val="1200"/>
              <a:buFont typeface="Raleway"/>
              <a:buChar char="•"/>
            </a:pPr>
            <a:r>
              <a:rPr lang="nl-BE" sz="1200" b="0" i="0" strike="noStrike" cap="none">
                <a:solidFill>
                  <a:srgbClr val="262626"/>
                </a:solidFill>
                <a:uFill>
                  <a:noFill/>
                </a:uFill>
                <a:latin typeface="Raleway"/>
                <a:ea typeface="Raleway"/>
                <a:cs typeface="Raleway"/>
                <a:sym typeface="Raleway"/>
                <a:hlinkClick r:id="rId4" action="ppaction://hlinksldjump">
                  <a:extLst>
                    <a:ext uri="{A12FA001-AC4F-418D-AE19-62706E023703}">
                      <ahyp:hlinkClr xmlns:ahyp="http://schemas.microsoft.com/office/drawing/2018/hyperlinkcolor" val="tx"/>
                    </a:ext>
                  </a:extLst>
                </a:hlinkClick>
              </a:rPr>
              <a:t>Bois</a:t>
            </a:r>
            <a:endParaRPr>
              <a:solidFill>
                <a:srgbClr val="262626"/>
              </a:solidFill>
            </a:endParaRPr>
          </a:p>
          <a:p>
            <a:pPr marL="342900" marR="0" lvl="2" indent="-146050" algn="l" rtl="0">
              <a:lnSpc>
                <a:spcPct val="115000"/>
              </a:lnSpc>
              <a:spcBef>
                <a:spcPts val="240"/>
              </a:spcBef>
              <a:spcAft>
                <a:spcPts val="0"/>
              </a:spcAft>
              <a:buClr>
                <a:srgbClr val="262626"/>
              </a:buClr>
              <a:buSzPts val="1200"/>
              <a:buFont typeface="Raleway"/>
              <a:buChar char="•"/>
            </a:pPr>
            <a:r>
              <a:rPr lang="nl-BE" sz="1200" b="0" i="0" strike="noStrike" cap="none">
                <a:solidFill>
                  <a:srgbClr val="262626"/>
                </a:solidFill>
                <a:uFill>
                  <a:noFill/>
                </a:uFill>
                <a:latin typeface="Raleway"/>
                <a:ea typeface="Raleway"/>
                <a:cs typeface="Raleway"/>
                <a:sym typeface="Raleway"/>
                <a:hlinkClick r:id="rId6" action="ppaction://hlinksldjump">
                  <a:extLst>
                    <a:ext uri="{A12FA001-AC4F-418D-AE19-62706E023703}">
                      <ahyp:hlinkClr xmlns:ahyp="http://schemas.microsoft.com/office/drawing/2018/hyperlinkcolor" val="tx"/>
                    </a:ext>
                  </a:extLst>
                </a:hlinkClick>
              </a:rPr>
              <a:t>Structure</a:t>
            </a:r>
            <a:endParaRPr sz="1200" b="0" i="0" strike="noStrike" cap="none">
              <a:solidFill>
                <a:srgbClr val="262626"/>
              </a:solidFill>
              <a:latin typeface="Raleway"/>
              <a:ea typeface="Raleway"/>
              <a:cs typeface="Raleway"/>
              <a:sym typeface="Raleway"/>
            </a:endParaRPr>
          </a:p>
          <a:p>
            <a:pPr marL="342900" marR="0" lvl="2" indent="-146050" algn="l" rtl="0">
              <a:lnSpc>
                <a:spcPct val="115000"/>
              </a:lnSpc>
              <a:spcBef>
                <a:spcPts val="240"/>
              </a:spcBef>
              <a:spcAft>
                <a:spcPts val="0"/>
              </a:spcAft>
              <a:buClr>
                <a:srgbClr val="262626"/>
              </a:buClr>
              <a:buSzPts val="1200"/>
              <a:buFont typeface="Raleway"/>
              <a:buChar char="•"/>
            </a:pPr>
            <a:r>
              <a:rPr lang="nl-BE" sz="1200" b="0" i="0" strike="noStrike" cap="none">
                <a:solidFill>
                  <a:srgbClr val="262626"/>
                </a:solidFill>
                <a:latin typeface="Raleway"/>
                <a:ea typeface="Raleway"/>
                <a:cs typeface="Raleway"/>
                <a:sym typeface="Raleway"/>
              </a:rPr>
              <a:t>Faible consommation</a:t>
            </a:r>
            <a:endParaRPr sz="1200" b="0" i="0" strike="noStrike" cap="none">
              <a:solidFill>
                <a:srgbClr val="262626"/>
              </a:solidFill>
              <a:latin typeface="Raleway"/>
              <a:ea typeface="Raleway"/>
              <a:cs typeface="Raleway"/>
              <a:sym typeface="Raleway"/>
            </a:endParaRPr>
          </a:p>
        </p:txBody>
      </p:sp>
      <p:sp>
        <p:nvSpPr>
          <p:cNvPr id="57" name="Google Shape;57;p5">
            <a:hlinkClick r:id="rId7" action="ppaction://hlinksldjump"/>
          </p:cNvPr>
          <p:cNvSpPr/>
          <p:nvPr/>
        </p:nvSpPr>
        <p:spPr>
          <a:xfrm>
            <a:off x="3223950" y="2253575"/>
            <a:ext cx="2567522" cy="593132"/>
          </a:xfrm>
          <a:custGeom>
            <a:avLst/>
            <a:gdLst/>
            <a:ahLst/>
            <a:cxnLst/>
            <a:rect l="l" t="t" r="r" b="b"/>
            <a:pathLst>
              <a:path w="1833944" h="587259" extrusionOk="0">
                <a:moveTo>
                  <a:pt x="0" y="0"/>
                </a:moveTo>
                <a:lnTo>
                  <a:pt x="1833944" y="0"/>
                </a:lnTo>
                <a:lnTo>
                  <a:pt x="1833944" y="587259"/>
                </a:lnTo>
                <a:lnTo>
                  <a:pt x="0" y="587259"/>
                </a:lnTo>
                <a:lnTo>
                  <a:pt x="0" y="0"/>
                </a:lnTo>
                <a:close/>
              </a:path>
            </a:pathLst>
          </a:custGeom>
          <a:gradFill>
            <a:gsLst>
              <a:gs pos="0">
                <a:srgbClr val="374768">
                  <a:alpha val="80000"/>
                </a:srgbClr>
              </a:gs>
              <a:gs pos="100000">
                <a:srgbClr val="374768"/>
              </a:gs>
            </a:gsLst>
            <a:path path="circle">
              <a:fillToRect r="100000" b="100000"/>
            </a:path>
            <a:tileRect l="-100000" t="-100000"/>
          </a:gradFill>
          <a:ln>
            <a:noFill/>
          </a:ln>
        </p:spPr>
        <p:txBody>
          <a:bodyPr spcFirstLastPara="1" wrap="square" lIns="113775" tIns="65000" rIns="113775" bIns="65000" anchor="ctr" anchorCtr="0">
            <a:noAutofit/>
          </a:bodyPr>
          <a:lstStyle/>
          <a:p>
            <a:pPr marL="0" marR="0" lvl="0" indent="0" algn="ctr" rtl="0">
              <a:lnSpc>
                <a:spcPct val="90000"/>
              </a:lnSpc>
              <a:spcBef>
                <a:spcPts val="0"/>
              </a:spcBef>
              <a:spcAft>
                <a:spcPts val="0"/>
              </a:spcAft>
              <a:buClr>
                <a:schemeClr val="lt1"/>
              </a:buClr>
              <a:buSzPts val="1600"/>
              <a:buFont typeface="Century Schoolbook"/>
              <a:buNone/>
            </a:pPr>
            <a:r>
              <a:rPr lang="nl-BE" sz="1600" b="0" i="0" u="none" strike="noStrike" cap="none">
                <a:solidFill>
                  <a:schemeClr val="lt1"/>
                </a:solidFill>
                <a:latin typeface="Raleway"/>
                <a:ea typeface="Raleway"/>
                <a:cs typeface="Raleway"/>
                <a:sym typeface="Raleway"/>
              </a:rPr>
              <a:t>ÉLÉMENT TECOLOY</a:t>
            </a:r>
            <a:endParaRPr sz="1400" b="0" i="0" u="none" strike="noStrike" cap="none">
              <a:solidFill>
                <a:srgbClr val="000000"/>
              </a:solidFill>
              <a:latin typeface="Raleway"/>
              <a:ea typeface="Raleway"/>
              <a:cs typeface="Raleway"/>
              <a:sym typeface="Raleway"/>
            </a:endParaRPr>
          </a:p>
        </p:txBody>
      </p:sp>
      <p:sp>
        <p:nvSpPr>
          <p:cNvPr id="58" name="Google Shape;58;p5"/>
          <p:cNvSpPr/>
          <p:nvPr/>
        </p:nvSpPr>
        <p:spPr>
          <a:xfrm>
            <a:off x="3223976" y="2846699"/>
            <a:ext cx="2567522" cy="3565479"/>
          </a:xfrm>
          <a:custGeom>
            <a:avLst/>
            <a:gdLst/>
            <a:ahLst/>
            <a:cxnLst/>
            <a:rect l="l" t="t" r="r" b="b"/>
            <a:pathLst>
              <a:path w="1833944" h="3403799" extrusionOk="0">
                <a:moveTo>
                  <a:pt x="0" y="0"/>
                </a:moveTo>
                <a:lnTo>
                  <a:pt x="1833944" y="0"/>
                </a:lnTo>
                <a:lnTo>
                  <a:pt x="1833944" y="3403799"/>
                </a:lnTo>
                <a:lnTo>
                  <a:pt x="0" y="3403799"/>
                </a:lnTo>
                <a:lnTo>
                  <a:pt x="0" y="0"/>
                </a:lnTo>
                <a:close/>
              </a:path>
            </a:pathLst>
          </a:custGeom>
          <a:solidFill>
            <a:srgbClr val="374768">
              <a:alpha val="9019"/>
            </a:srgbClr>
          </a:solidFill>
          <a:ln>
            <a:noFill/>
          </a:ln>
        </p:spPr>
        <p:txBody>
          <a:bodyPr spcFirstLastPara="1" wrap="square" lIns="158400" tIns="194400" rIns="113775" bIns="128000" anchor="t" anchorCtr="0">
            <a:noAutofit/>
          </a:bodyPr>
          <a:lstStyle/>
          <a:p>
            <a:pPr marL="171450" marR="0" lvl="1" indent="-158750" algn="l" rtl="0">
              <a:lnSpc>
                <a:spcPct val="115000"/>
              </a:lnSpc>
              <a:spcBef>
                <a:spcPts val="0"/>
              </a:spcBef>
              <a:spcAft>
                <a:spcPts val="0"/>
              </a:spcAft>
              <a:buClr>
                <a:srgbClr val="262626"/>
              </a:buClr>
              <a:buSzPts val="1400"/>
              <a:buFont typeface="Raleway"/>
              <a:buChar char="•"/>
            </a:pPr>
            <a:r>
              <a:rPr lang="nl-BE" sz="1400" b="1" i="0" strike="noStrike" cap="none">
                <a:solidFill>
                  <a:srgbClr val="262626"/>
                </a:solidFill>
                <a:uFill>
                  <a:noFill/>
                </a:uFill>
                <a:latin typeface="Raleway"/>
                <a:ea typeface="Raleway"/>
                <a:cs typeface="Raleway"/>
                <a:sym typeface="Raleway"/>
                <a:hlinkClick r:id="rId8" action="ppaction://hlinksldjump">
                  <a:extLst>
                    <a:ext uri="{A12FA001-AC4F-418D-AE19-62706E023703}">
                      <ahyp:hlinkClr xmlns:ahyp="http://schemas.microsoft.com/office/drawing/2018/hyperlinkcolor" val="tx"/>
                    </a:ext>
                  </a:extLst>
                </a:hlinkClick>
              </a:rPr>
              <a:t>Construction par éléments modulaires</a:t>
            </a:r>
            <a:br>
              <a:rPr lang="nl-BE" sz="1400" b="1" i="0" strike="noStrike" cap="none">
                <a:solidFill>
                  <a:srgbClr val="262626"/>
                </a:solidFill>
                <a:uFill>
                  <a:noFill/>
                </a:uFill>
                <a:latin typeface="Raleway"/>
                <a:ea typeface="Raleway"/>
                <a:cs typeface="Raleway"/>
                <a:sym typeface="Raleway"/>
                <a:hlinkClick r:id="rId8" action="ppaction://hlinksldjump">
                  <a:extLst>
                    <a:ext uri="{A12FA001-AC4F-418D-AE19-62706E023703}">
                      <ahyp:hlinkClr xmlns:ahyp="http://schemas.microsoft.com/office/drawing/2018/hyperlinkcolor" val="tx"/>
                    </a:ext>
                  </a:extLst>
                </a:hlinkClick>
              </a:rPr>
            </a:br>
            <a:endParaRPr sz="1400" b="1" i="0" strike="noStrike" cap="none">
              <a:solidFill>
                <a:srgbClr val="262626"/>
              </a:solidFill>
              <a:latin typeface="Raleway"/>
              <a:ea typeface="Raleway"/>
              <a:cs typeface="Raleway"/>
              <a:sym typeface="Raleway"/>
            </a:endParaRPr>
          </a:p>
          <a:p>
            <a:pPr marL="171450" marR="0" lvl="1" indent="-158750" algn="l" rtl="0">
              <a:lnSpc>
                <a:spcPct val="115000"/>
              </a:lnSpc>
              <a:spcBef>
                <a:spcPts val="240"/>
              </a:spcBef>
              <a:spcAft>
                <a:spcPts val="0"/>
              </a:spcAft>
              <a:buClr>
                <a:srgbClr val="262626"/>
              </a:buClr>
              <a:buSzPts val="1400"/>
              <a:buFont typeface="Raleway"/>
              <a:buChar char="•"/>
            </a:pPr>
            <a:r>
              <a:rPr lang="nl-BE" sz="1400" b="1" i="0" strike="noStrike" cap="none">
                <a:solidFill>
                  <a:srgbClr val="262626"/>
                </a:solidFill>
                <a:uFill>
                  <a:noFill/>
                </a:uFill>
                <a:latin typeface="Raleway"/>
                <a:ea typeface="Raleway"/>
                <a:cs typeface="Raleway"/>
                <a:sym typeface="Raleway"/>
                <a:hlinkClick r:id="rId9" action="ppaction://hlinksldjump">
                  <a:extLst>
                    <a:ext uri="{A12FA001-AC4F-418D-AE19-62706E023703}">
                      <ahyp:hlinkClr xmlns:ahyp="http://schemas.microsoft.com/office/drawing/2018/hyperlinkcolor" val="tx"/>
                    </a:ext>
                  </a:extLst>
                </a:hlinkClick>
              </a:rPr>
              <a:t>Ondes longues contre ondes courtes contre sauna traditionnel et ondes moyennes</a:t>
            </a:r>
            <a:br>
              <a:rPr lang="nl-BE" sz="1400" b="1" i="0" strike="noStrike" cap="none">
                <a:solidFill>
                  <a:srgbClr val="262626"/>
                </a:solidFill>
                <a:latin typeface="Raleway"/>
                <a:ea typeface="Raleway"/>
                <a:cs typeface="Raleway"/>
                <a:sym typeface="Raleway"/>
              </a:rPr>
            </a:br>
            <a:endParaRPr sz="1400" b="1" i="0" strike="noStrike" cap="none">
              <a:solidFill>
                <a:srgbClr val="262626"/>
              </a:solidFill>
              <a:latin typeface="Raleway"/>
              <a:ea typeface="Raleway"/>
              <a:cs typeface="Raleway"/>
              <a:sym typeface="Raleway"/>
            </a:endParaRPr>
          </a:p>
          <a:p>
            <a:pPr marL="171450" marR="0" lvl="1" indent="-158750" algn="l" rtl="0">
              <a:lnSpc>
                <a:spcPct val="115000"/>
              </a:lnSpc>
              <a:spcBef>
                <a:spcPts val="240"/>
              </a:spcBef>
              <a:spcAft>
                <a:spcPts val="0"/>
              </a:spcAft>
              <a:buClr>
                <a:srgbClr val="262626"/>
              </a:buClr>
              <a:buSzPts val="1400"/>
              <a:buFont typeface="Raleway"/>
              <a:buChar char="•"/>
            </a:pPr>
            <a:r>
              <a:rPr lang="nl-BE" sz="1400" b="1" i="0" strike="noStrike" cap="none">
                <a:solidFill>
                  <a:srgbClr val="262626"/>
                </a:solidFill>
                <a:uFill>
                  <a:noFill/>
                </a:uFill>
                <a:latin typeface="Raleway"/>
                <a:ea typeface="Raleway"/>
                <a:cs typeface="Raleway"/>
                <a:sym typeface="Raleway"/>
                <a:hlinkClick r:id="rId10" action="ppaction://hlinksldjump">
                  <a:extLst>
                    <a:ext uri="{A12FA001-AC4F-418D-AE19-62706E023703}">
                      <ahyp:hlinkClr xmlns:ahyp="http://schemas.microsoft.com/office/drawing/2018/hyperlinkcolor" val="tx"/>
                    </a:ext>
                  </a:extLst>
                </a:hlinkClick>
              </a:rPr>
              <a:t>CEM</a:t>
            </a:r>
            <a:endParaRPr sz="1400" b="1" i="0" strike="noStrike" cap="none">
              <a:solidFill>
                <a:srgbClr val="262626"/>
              </a:solidFill>
              <a:latin typeface="Raleway"/>
              <a:ea typeface="Raleway"/>
              <a:cs typeface="Raleway"/>
              <a:sym typeface="Raleway"/>
            </a:endParaRPr>
          </a:p>
        </p:txBody>
      </p:sp>
      <p:sp>
        <p:nvSpPr>
          <p:cNvPr id="59" name="Google Shape;59;p5">
            <a:hlinkClick r:id="rId11" action="ppaction://hlinksldjump"/>
          </p:cNvPr>
          <p:cNvSpPr/>
          <p:nvPr/>
        </p:nvSpPr>
        <p:spPr>
          <a:xfrm>
            <a:off x="5907953" y="2253575"/>
            <a:ext cx="2567522" cy="593132"/>
          </a:xfrm>
          <a:custGeom>
            <a:avLst/>
            <a:gdLst/>
            <a:ahLst/>
            <a:cxnLst/>
            <a:rect l="l" t="t" r="r" b="b"/>
            <a:pathLst>
              <a:path w="1833944" h="587259" extrusionOk="0">
                <a:moveTo>
                  <a:pt x="0" y="0"/>
                </a:moveTo>
                <a:lnTo>
                  <a:pt x="1833944" y="0"/>
                </a:lnTo>
                <a:lnTo>
                  <a:pt x="1833944" y="587259"/>
                </a:lnTo>
                <a:lnTo>
                  <a:pt x="0" y="587259"/>
                </a:lnTo>
                <a:lnTo>
                  <a:pt x="0" y="0"/>
                </a:lnTo>
                <a:close/>
              </a:path>
            </a:pathLst>
          </a:custGeom>
          <a:gradFill>
            <a:gsLst>
              <a:gs pos="0">
                <a:srgbClr val="374768">
                  <a:alpha val="80000"/>
                </a:srgbClr>
              </a:gs>
              <a:gs pos="100000">
                <a:srgbClr val="374768"/>
              </a:gs>
            </a:gsLst>
            <a:path path="circle">
              <a:fillToRect r="100000" b="100000"/>
            </a:path>
            <a:tileRect l="-100000" t="-100000"/>
          </a:gradFill>
          <a:ln>
            <a:noFill/>
          </a:ln>
        </p:spPr>
        <p:txBody>
          <a:bodyPr spcFirstLastPara="1" wrap="square" lIns="113775" tIns="65000" rIns="113775" bIns="65000" anchor="ctr" anchorCtr="0">
            <a:noAutofit/>
          </a:bodyPr>
          <a:lstStyle/>
          <a:p>
            <a:pPr marL="0" marR="0" lvl="0" indent="0" algn="ctr" rtl="0">
              <a:lnSpc>
                <a:spcPct val="90000"/>
              </a:lnSpc>
              <a:spcBef>
                <a:spcPts val="0"/>
              </a:spcBef>
              <a:spcAft>
                <a:spcPts val="0"/>
              </a:spcAft>
              <a:buClr>
                <a:schemeClr val="lt1"/>
              </a:buClr>
              <a:buSzPts val="1600"/>
              <a:buFont typeface="Century Schoolbook"/>
              <a:buNone/>
            </a:pPr>
            <a:r>
              <a:rPr lang="nl-BE" sz="1600" b="0" i="0" u="none" strike="noStrike" cap="none">
                <a:solidFill>
                  <a:schemeClr val="lt1"/>
                </a:solidFill>
                <a:latin typeface="Raleway"/>
                <a:ea typeface="Raleway"/>
                <a:cs typeface="Raleway"/>
                <a:sym typeface="Raleway"/>
              </a:rPr>
              <a:t>EFFET SUR LE CORPS</a:t>
            </a:r>
            <a:endParaRPr sz="1400" b="0" i="0" u="none" strike="noStrike" cap="none">
              <a:solidFill>
                <a:srgbClr val="000000"/>
              </a:solidFill>
              <a:latin typeface="Raleway"/>
              <a:ea typeface="Raleway"/>
              <a:cs typeface="Raleway"/>
              <a:sym typeface="Raleway"/>
            </a:endParaRPr>
          </a:p>
        </p:txBody>
      </p:sp>
      <p:sp>
        <p:nvSpPr>
          <p:cNvPr id="60" name="Google Shape;60;p5"/>
          <p:cNvSpPr/>
          <p:nvPr/>
        </p:nvSpPr>
        <p:spPr>
          <a:xfrm>
            <a:off x="5907952" y="2846699"/>
            <a:ext cx="2567522" cy="3565479"/>
          </a:xfrm>
          <a:custGeom>
            <a:avLst/>
            <a:gdLst/>
            <a:ahLst/>
            <a:cxnLst/>
            <a:rect l="l" t="t" r="r" b="b"/>
            <a:pathLst>
              <a:path w="1833944" h="3403799" extrusionOk="0">
                <a:moveTo>
                  <a:pt x="0" y="0"/>
                </a:moveTo>
                <a:lnTo>
                  <a:pt x="1833944" y="0"/>
                </a:lnTo>
                <a:lnTo>
                  <a:pt x="1833944" y="3403799"/>
                </a:lnTo>
                <a:lnTo>
                  <a:pt x="0" y="3403799"/>
                </a:lnTo>
                <a:lnTo>
                  <a:pt x="0" y="0"/>
                </a:lnTo>
                <a:close/>
              </a:path>
            </a:pathLst>
          </a:custGeom>
          <a:solidFill>
            <a:srgbClr val="374768">
              <a:alpha val="9019"/>
            </a:srgbClr>
          </a:solidFill>
          <a:ln>
            <a:noFill/>
          </a:ln>
        </p:spPr>
        <p:txBody>
          <a:bodyPr spcFirstLastPara="1" wrap="square" lIns="158400" tIns="194400" rIns="113775" bIns="128000" anchor="t" anchorCtr="0">
            <a:noAutofit/>
          </a:bodyPr>
          <a:lstStyle/>
          <a:p>
            <a:pPr marL="171450" marR="0" lvl="1" indent="-158750" algn="l" rtl="0">
              <a:lnSpc>
                <a:spcPct val="115000"/>
              </a:lnSpc>
              <a:spcBef>
                <a:spcPts val="0"/>
              </a:spcBef>
              <a:spcAft>
                <a:spcPts val="0"/>
              </a:spcAft>
              <a:buClr>
                <a:srgbClr val="262626"/>
              </a:buClr>
              <a:buSzPts val="1400"/>
              <a:buFont typeface="Raleway"/>
              <a:buChar char="•"/>
            </a:pPr>
            <a:r>
              <a:rPr lang="nl-BE" sz="1400" b="1" i="0" strike="noStrike" cap="none">
                <a:solidFill>
                  <a:srgbClr val="262626"/>
                </a:solidFill>
                <a:uFill>
                  <a:noFill/>
                </a:uFill>
                <a:latin typeface="Raleway"/>
                <a:ea typeface="Raleway"/>
                <a:cs typeface="Raleway"/>
                <a:sym typeface="Raleway"/>
                <a:hlinkClick r:id="rId12" action="ppaction://hlinksldjump">
                  <a:extLst>
                    <a:ext uri="{A12FA001-AC4F-418D-AE19-62706E023703}">
                      <ahyp:hlinkClr xmlns:ahyp="http://schemas.microsoft.com/office/drawing/2018/hyperlinkcolor" val="tx"/>
                    </a:ext>
                  </a:extLst>
                </a:hlinkClick>
              </a:rPr>
              <a:t>L’effet des ondes longues sur le corps</a:t>
            </a:r>
            <a:endParaRPr sz="1400" b="1" i="0" strike="noStrike" cap="none">
              <a:solidFill>
                <a:srgbClr val="262626"/>
              </a:solidFill>
              <a:latin typeface="Raleway"/>
              <a:ea typeface="Raleway"/>
              <a:cs typeface="Raleway"/>
              <a:sym typeface="Raleway"/>
            </a:endParaRPr>
          </a:p>
          <a:p>
            <a:pPr marL="342900" marR="0" lvl="2" indent="-146050" algn="l" rtl="0">
              <a:lnSpc>
                <a:spcPct val="115000"/>
              </a:lnSpc>
              <a:spcBef>
                <a:spcPts val="240"/>
              </a:spcBef>
              <a:spcAft>
                <a:spcPts val="0"/>
              </a:spcAft>
              <a:buClr>
                <a:srgbClr val="262626"/>
              </a:buClr>
              <a:buSzPts val="1200"/>
              <a:buFont typeface="Raleway"/>
              <a:buChar char="•"/>
            </a:pPr>
            <a:r>
              <a:rPr lang="nl-BE" sz="1200" b="0" i="0" strike="noStrike" cap="none">
                <a:solidFill>
                  <a:srgbClr val="262626"/>
                </a:solidFill>
                <a:uFill>
                  <a:noFill/>
                </a:uFill>
                <a:latin typeface="Raleway"/>
                <a:ea typeface="Raleway"/>
                <a:cs typeface="Raleway"/>
                <a:sym typeface="Raleway"/>
                <a:hlinkClick r:id="rId13" action="ppaction://hlinksldjump">
                  <a:extLst>
                    <a:ext uri="{A12FA001-AC4F-418D-AE19-62706E023703}">
                      <ahyp:hlinkClr xmlns:ahyp="http://schemas.microsoft.com/office/drawing/2018/hyperlinkcolor" val="tx"/>
                    </a:ext>
                  </a:extLst>
                </a:hlinkClick>
              </a:rPr>
              <a:t>Bonne circulation</a:t>
            </a:r>
            <a:endParaRPr>
              <a:solidFill>
                <a:srgbClr val="262626"/>
              </a:solidFill>
            </a:endParaRPr>
          </a:p>
          <a:p>
            <a:pPr marL="342900" marR="0" lvl="2" indent="-146050" algn="l" rtl="0">
              <a:lnSpc>
                <a:spcPct val="115000"/>
              </a:lnSpc>
              <a:spcBef>
                <a:spcPts val="240"/>
              </a:spcBef>
              <a:spcAft>
                <a:spcPts val="0"/>
              </a:spcAft>
              <a:buClr>
                <a:srgbClr val="262626"/>
              </a:buClr>
              <a:buSzPts val="1200"/>
              <a:buFont typeface="Raleway"/>
              <a:buChar char="•"/>
            </a:pPr>
            <a:r>
              <a:rPr lang="nl-BE" sz="1200" b="0" i="0" strike="noStrike" cap="none">
                <a:solidFill>
                  <a:srgbClr val="262626"/>
                </a:solidFill>
                <a:uFill>
                  <a:noFill/>
                </a:uFill>
                <a:latin typeface="Raleway"/>
                <a:ea typeface="Raleway"/>
                <a:cs typeface="Raleway"/>
                <a:sym typeface="Raleway"/>
                <a:hlinkClick r:id="rId14" action="ppaction://hlinksldjump">
                  <a:extLst>
                    <a:ext uri="{A12FA001-AC4F-418D-AE19-62706E023703}">
                      <ahyp:hlinkClr xmlns:ahyp="http://schemas.microsoft.com/office/drawing/2018/hyperlinkcolor" val="tx"/>
                    </a:ext>
                  </a:extLst>
                </a:hlinkClick>
              </a:rPr>
              <a:t>Fréquence cardiaque dans la zone de bonne condition physique</a:t>
            </a:r>
            <a:endParaRPr>
              <a:solidFill>
                <a:srgbClr val="262626"/>
              </a:solidFill>
            </a:endParaRPr>
          </a:p>
          <a:p>
            <a:pPr marL="342900" marR="0" lvl="2" indent="-146050" algn="l" rtl="0">
              <a:lnSpc>
                <a:spcPct val="115000"/>
              </a:lnSpc>
              <a:spcBef>
                <a:spcPts val="240"/>
              </a:spcBef>
              <a:spcAft>
                <a:spcPts val="0"/>
              </a:spcAft>
              <a:buClr>
                <a:srgbClr val="262626"/>
              </a:buClr>
              <a:buSzPts val="1200"/>
              <a:buFont typeface="Raleway"/>
              <a:buChar char="•"/>
            </a:pPr>
            <a:r>
              <a:rPr lang="nl-BE" sz="1200" b="0" i="0" strike="noStrike" cap="none">
                <a:solidFill>
                  <a:srgbClr val="262626"/>
                </a:solidFill>
                <a:uFill>
                  <a:noFill/>
                </a:uFill>
                <a:latin typeface="Raleway"/>
                <a:ea typeface="Raleway"/>
                <a:cs typeface="Raleway"/>
                <a:sym typeface="Raleway"/>
                <a:hlinkClick r:id="rId14" action="ppaction://hlinksldjump">
                  <a:extLst>
                    <a:ext uri="{A12FA001-AC4F-418D-AE19-62706E023703}">
                      <ahyp:hlinkClr xmlns:ahyp="http://schemas.microsoft.com/office/drawing/2018/hyperlinkcolor" val="tx"/>
                    </a:ext>
                  </a:extLst>
                </a:hlinkClick>
              </a:rPr>
              <a:t>Détox</a:t>
            </a:r>
            <a:br>
              <a:rPr lang="nl-BE" sz="1400" b="0" i="0" strike="noStrike" cap="none">
                <a:solidFill>
                  <a:srgbClr val="262626"/>
                </a:solidFill>
                <a:latin typeface="Raleway"/>
                <a:ea typeface="Raleway"/>
                <a:cs typeface="Raleway"/>
                <a:sym typeface="Raleway"/>
              </a:rPr>
            </a:br>
            <a:endParaRPr sz="1400" b="0" i="0" strike="noStrike" cap="none">
              <a:solidFill>
                <a:srgbClr val="262626"/>
              </a:solidFill>
              <a:latin typeface="Raleway"/>
              <a:ea typeface="Raleway"/>
              <a:cs typeface="Raleway"/>
              <a:sym typeface="Raleway"/>
            </a:endParaRPr>
          </a:p>
          <a:p>
            <a:pPr marL="171450" marR="0" lvl="1" indent="-158750" algn="l" rtl="0">
              <a:lnSpc>
                <a:spcPct val="115000"/>
              </a:lnSpc>
              <a:spcBef>
                <a:spcPts val="240"/>
              </a:spcBef>
              <a:spcAft>
                <a:spcPts val="0"/>
              </a:spcAft>
              <a:buClr>
                <a:srgbClr val="262626"/>
              </a:buClr>
              <a:buSzPts val="1400"/>
              <a:buFont typeface="Raleway"/>
              <a:buChar char="•"/>
            </a:pPr>
            <a:r>
              <a:rPr lang="nl-BE" b="1">
                <a:solidFill>
                  <a:srgbClr val="262626"/>
                </a:solidFill>
                <a:uFill>
                  <a:noFill/>
                </a:uFill>
                <a:latin typeface="Raleway"/>
                <a:ea typeface="Raleway"/>
                <a:cs typeface="Raleway"/>
                <a:sym typeface="Raleway"/>
                <a:hlinkClick r:id="rId15" action="ppaction://hlinksldjump">
                  <a:extLst>
                    <a:ext uri="{A12FA001-AC4F-418D-AE19-62706E023703}">
                      <ahyp:hlinkClr xmlns:ahyp="http://schemas.microsoft.com/office/drawing/2018/hyperlinkcolor" val="tx"/>
                    </a:ext>
                  </a:extLst>
                </a:hlinkClick>
              </a:rPr>
              <a:t>22</a:t>
            </a:r>
            <a:endParaRPr sz="1400" b="1" i="0" strike="noStrike" cap="none">
              <a:solidFill>
                <a:srgbClr val="262626"/>
              </a:solidFill>
              <a:latin typeface="Raleway"/>
              <a:ea typeface="Raleway"/>
              <a:cs typeface="Raleway"/>
              <a:sym typeface="Raleway"/>
            </a:endParaRPr>
          </a:p>
          <a:p>
            <a:pPr marL="342900" marR="0" lvl="2" indent="-158750" algn="l" rtl="0">
              <a:lnSpc>
                <a:spcPct val="115000"/>
              </a:lnSpc>
              <a:spcBef>
                <a:spcPts val="240"/>
              </a:spcBef>
              <a:spcAft>
                <a:spcPts val="0"/>
              </a:spcAft>
              <a:buClr>
                <a:srgbClr val="262626"/>
              </a:buClr>
              <a:buSzPts val="1400"/>
              <a:buFont typeface="Raleway"/>
              <a:buChar char="•"/>
            </a:pPr>
            <a:r>
              <a:rPr lang="nl-BE" sz="1200" b="0" i="0" strike="noStrike" cap="none">
                <a:solidFill>
                  <a:srgbClr val="262626"/>
                </a:solidFill>
                <a:uFill>
                  <a:noFill/>
                </a:uFill>
                <a:latin typeface="Raleway"/>
                <a:ea typeface="Raleway"/>
                <a:cs typeface="Raleway"/>
                <a:sym typeface="Raleway"/>
                <a:hlinkClick r:id="rId15" action="ppaction://hlinksldjump">
                  <a:extLst>
                    <a:ext uri="{A12FA001-AC4F-418D-AE19-62706E023703}">
                      <ahyp:hlinkClr xmlns:ahyp="http://schemas.microsoft.com/office/drawing/2018/hyperlinkcolor" val="tx"/>
                    </a:ext>
                  </a:extLst>
                </a:hlinkClick>
              </a:rPr>
              <a:t>Appliqué par groupe cible</a:t>
            </a:r>
            <a:br>
              <a:rPr lang="nl-BE" sz="1400" b="0" i="0" strike="noStrike" cap="none">
                <a:solidFill>
                  <a:srgbClr val="262626"/>
                </a:solidFill>
                <a:latin typeface="Raleway"/>
                <a:ea typeface="Raleway"/>
                <a:cs typeface="Raleway"/>
                <a:sym typeface="Raleway"/>
              </a:rPr>
            </a:br>
            <a:endParaRPr sz="1400" b="0" i="0" strike="noStrike" cap="none">
              <a:solidFill>
                <a:srgbClr val="262626"/>
              </a:solidFill>
              <a:latin typeface="Raleway"/>
              <a:ea typeface="Raleway"/>
              <a:cs typeface="Raleway"/>
              <a:sym typeface="Raleway"/>
            </a:endParaRPr>
          </a:p>
          <a:p>
            <a:pPr marL="171450" marR="0" lvl="1" indent="-158750" algn="l" rtl="0">
              <a:lnSpc>
                <a:spcPct val="115000"/>
              </a:lnSpc>
              <a:spcBef>
                <a:spcPts val="240"/>
              </a:spcBef>
              <a:spcAft>
                <a:spcPts val="0"/>
              </a:spcAft>
              <a:buClr>
                <a:srgbClr val="262626"/>
              </a:buClr>
              <a:buSzPts val="1400"/>
              <a:buFont typeface="Raleway"/>
              <a:buChar char="•"/>
            </a:pPr>
            <a:r>
              <a:rPr lang="nl-BE" sz="1400" b="1" i="0" strike="noStrike" cap="none">
                <a:solidFill>
                  <a:srgbClr val="262626"/>
                </a:solidFill>
                <a:uFill>
                  <a:noFill/>
                </a:uFill>
                <a:latin typeface="Raleway"/>
                <a:ea typeface="Raleway"/>
                <a:cs typeface="Raleway"/>
                <a:sym typeface="Raleway"/>
                <a:hlinkClick r:id="rId16" action="ppaction://hlinksldjump">
                  <a:extLst>
                    <a:ext uri="{A12FA001-AC4F-418D-AE19-62706E023703}">
                      <ahyp:hlinkClr xmlns:ahyp="http://schemas.microsoft.com/office/drawing/2018/hyperlinkcolor" val="tx"/>
                    </a:ext>
                  </a:extLst>
                </a:hlinkClick>
              </a:rPr>
              <a:t>Preuve scientifique</a:t>
            </a:r>
            <a:endParaRPr sz="1200" b="0" i="0" strike="noStrike" cap="none">
              <a:solidFill>
                <a:srgbClr val="262626"/>
              </a:solidFill>
              <a:latin typeface="Raleway"/>
              <a:ea typeface="Raleway"/>
              <a:cs typeface="Raleway"/>
              <a:sym typeface="Raleway"/>
            </a:endParaRPr>
          </a:p>
        </p:txBody>
      </p:sp>
      <p:sp>
        <p:nvSpPr>
          <p:cNvPr id="61" name="Google Shape;61;p5">
            <a:hlinkClick r:id="rId17" action="ppaction://hlinksldjump"/>
          </p:cNvPr>
          <p:cNvSpPr/>
          <p:nvPr/>
        </p:nvSpPr>
        <p:spPr>
          <a:xfrm>
            <a:off x="8591928" y="2253575"/>
            <a:ext cx="2567522" cy="593132"/>
          </a:xfrm>
          <a:custGeom>
            <a:avLst/>
            <a:gdLst/>
            <a:ahLst/>
            <a:cxnLst/>
            <a:rect l="l" t="t" r="r" b="b"/>
            <a:pathLst>
              <a:path w="1833944" h="587259" extrusionOk="0">
                <a:moveTo>
                  <a:pt x="0" y="0"/>
                </a:moveTo>
                <a:lnTo>
                  <a:pt x="1833944" y="0"/>
                </a:lnTo>
                <a:lnTo>
                  <a:pt x="1833944" y="587259"/>
                </a:lnTo>
                <a:lnTo>
                  <a:pt x="0" y="587259"/>
                </a:lnTo>
                <a:lnTo>
                  <a:pt x="0" y="0"/>
                </a:lnTo>
                <a:close/>
              </a:path>
            </a:pathLst>
          </a:custGeom>
          <a:gradFill>
            <a:gsLst>
              <a:gs pos="0">
                <a:srgbClr val="374768">
                  <a:alpha val="80000"/>
                </a:srgbClr>
              </a:gs>
              <a:gs pos="100000">
                <a:srgbClr val="374768"/>
              </a:gs>
            </a:gsLst>
            <a:path path="circle">
              <a:fillToRect r="100000" b="100000"/>
            </a:path>
            <a:tileRect l="-100000" t="-100000"/>
          </a:gradFill>
          <a:ln>
            <a:noFill/>
          </a:ln>
        </p:spPr>
        <p:txBody>
          <a:bodyPr spcFirstLastPara="1" wrap="square" lIns="113775" tIns="65000" rIns="113775" bIns="65000" anchor="ctr" anchorCtr="0">
            <a:noAutofit/>
          </a:bodyPr>
          <a:lstStyle/>
          <a:p>
            <a:pPr marL="0" marR="0" lvl="0" indent="0" algn="ctr" rtl="0">
              <a:lnSpc>
                <a:spcPct val="90000"/>
              </a:lnSpc>
              <a:spcBef>
                <a:spcPts val="0"/>
              </a:spcBef>
              <a:spcAft>
                <a:spcPts val="0"/>
              </a:spcAft>
              <a:buClr>
                <a:schemeClr val="lt1"/>
              </a:buClr>
              <a:buSzPts val="1600"/>
              <a:buFont typeface="Century Schoolbook"/>
              <a:buNone/>
            </a:pPr>
            <a:r>
              <a:rPr lang="nl-BE" sz="1600" b="0" i="0" u="none" strike="noStrike" cap="none">
                <a:solidFill>
                  <a:schemeClr val="lt1"/>
                </a:solidFill>
                <a:latin typeface="Raleway"/>
                <a:ea typeface="Raleway"/>
                <a:cs typeface="Raleway"/>
                <a:sym typeface="Raleway"/>
              </a:rPr>
              <a:t>POURQUOI UN </a:t>
            </a:r>
            <a:endParaRPr/>
          </a:p>
          <a:p>
            <a:pPr marL="0" marR="0" lvl="0" indent="0" algn="ctr" rtl="0">
              <a:lnSpc>
                <a:spcPct val="90000"/>
              </a:lnSpc>
              <a:spcBef>
                <a:spcPts val="0"/>
              </a:spcBef>
              <a:spcAft>
                <a:spcPts val="0"/>
              </a:spcAft>
              <a:buClr>
                <a:schemeClr val="lt1"/>
              </a:buClr>
              <a:buSzPts val="1600"/>
              <a:buFont typeface="Century Schoolbook"/>
              <a:buNone/>
            </a:pPr>
            <a:r>
              <a:rPr lang="nl-BE" sz="1600" b="0" i="0" u="none" strike="noStrike" cap="none">
                <a:solidFill>
                  <a:schemeClr val="lt1"/>
                </a:solidFill>
                <a:latin typeface="Raleway"/>
                <a:ea typeface="Raleway"/>
                <a:cs typeface="Raleway"/>
                <a:sym typeface="Raleway"/>
              </a:rPr>
              <a:t>Health Mate® ?</a:t>
            </a:r>
            <a:endParaRPr sz="1400" b="0" i="0" u="none" strike="noStrike" cap="none">
              <a:solidFill>
                <a:srgbClr val="000000"/>
              </a:solidFill>
              <a:latin typeface="Raleway"/>
              <a:ea typeface="Raleway"/>
              <a:cs typeface="Raleway"/>
              <a:sym typeface="Raleway"/>
            </a:endParaRPr>
          </a:p>
        </p:txBody>
      </p:sp>
      <p:sp>
        <p:nvSpPr>
          <p:cNvPr id="62" name="Google Shape;62;p5"/>
          <p:cNvSpPr/>
          <p:nvPr/>
        </p:nvSpPr>
        <p:spPr>
          <a:xfrm>
            <a:off x="8591927" y="2846699"/>
            <a:ext cx="2567522" cy="3565479"/>
          </a:xfrm>
          <a:custGeom>
            <a:avLst/>
            <a:gdLst/>
            <a:ahLst/>
            <a:cxnLst/>
            <a:rect l="l" t="t" r="r" b="b"/>
            <a:pathLst>
              <a:path w="1833944" h="3403799" extrusionOk="0">
                <a:moveTo>
                  <a:pt x="0" y="0"/>
                </a:moveTo>
                <a:lnTo>
                  <a:pt x="1833944" y="0"/>
                </a:lnTo>
                <a:lnTo>
                  <a:pt x="1833944" y="3403799"/>
                </a:lnTo>
                <a:lnTo>
                  <a:pt x="0" y="3403799"/>
                </a:lnTo>
                <a:lnTo>
                  <a:pt x="0" y="0"/>
                </a:lnTo>
                <a:close/>
              </a:path>
            </a:pathLst>
          </a:custGeom>
          <a:solidFill>
            <a:srgbClr val="374768">
              <a:alpha val="9019"/>
            </a:srgbClr>
          </a:solidFill>
          <a:ln>
            <a:noFill/>
          </a:ln>
        </p:spPr>
        <p:txBody>
          <a:bodyPr spcFirstLastPara="1" wrap="square" lIns="158400" tIns="194400" rIns="113775" bIns="128000" anchor="t" anchorCtr="0">
            <a:noAutofit/>
          </a:bodyPr>
          <a:lstStyle/>
          <a:p>
            <a:pPr marL="171450" marR="0" lvl="1" indent="-158750" algn="l" rtl="0">
              <a:lnSpc>
                <a:spcPct val="115000"/>
              </a:lnSpc>
              <a:spcBef>
                <a:spcPts val="0"/>
              </a:spcBef>
              <a:spcAft>
                <a:spcPts val="0"/>
              </a:spcAft>
              <a:buClr>
                <a:srgbClr val="262626"/>
              </a:buClr>
              <a:buSzPts val="1400"/>
              <a:buFont typeface="Raleway"/>
              <a:buChar char="•"/>
            </a:pPr>
            <a:r>
              <a:rPr lang="nl-BE" sz="1400" b="1" i="0" strike="noStrike" cap="none">
                <a:solidFill>
                  <a:srgbClr val="262626"/>
                </a:solidFill>
                <a:uFill>
                  <a:noFill/>
                </a:uFill>
                <a:latin typeface="Raleway"/>
                <a:ea typeface="Raleway"/>
                <a:cs typeface="Raleway"/>
                <a:sym typeface="Raleway"/>
                <a:hlinkClick r:id="rId18" action="ppaction://hlinksldjump">
                  <a:extLst>
                    <a:ext uri="{A12FA001-AC4F-418D-AE19-62706E023703}">
                      <ahyp:hlinkClr xmlns:ahyp="http://schemas.microsoft.com/office/drawing/2018/hyperlinkcolor" val="tx"/>
                    </a:ext>
                  </a:extLst>
                </a:hlinkClick>
              </a:rPr>
              <a:t>Une garantie à vie</a:t>
            </a:r>
            <a:endParaRPr sz="1400" b="1" i="0" strike="noStrike" cap="none">
              <a:solidFill>
                <a:srgbClr val="262626"/>
              </a:solidFill>
              <a:latin typeface="Raleway"/>
              <a:ea typeface="Raleway"/>
              <a:cs typeface="Raleway"/>
              <a:sym typeface="Raleway"/>
            </a:endParaRPr>
          </a:p>
          <a:p>
            <a:pPr marL="182880" marR="0" lvl="0" indent="-182880" algn="l" rtl="0">
              <a:lnSpc>
                <a:spcPct val="95000"/>
              </a:lnSpc>
              <a:spcBef>
                <a:spcPts val="1600"/>
              </a:spcBef>
              <a:spcAft>
                <a:spcPts val="0"/>
              </a:spcAft>
              <a:buClr>
                <a:srgbClr val="262626"/>
              </a:buClr>
              <a:buSzPts val="1280"/>
              <a:buFont typeface="Raleway ExtraBold"/>
              <a:buChar char="•"/>
            </a:pPr>
            <a:r>
              <a:rPr lang="nl-BE" sz="1400" b="1" i="0" strike="noStrike" cap="none">
                <a:solidFill>
                  <a:srgbClr val="262626"/>
                </a:solidFill>
                <a:uFill>
                  <a:noFill/>
                </a:uFill>
                <a:latin typeface="Raleway"/>
                <a:ea typeface="Raleway"/>
                <a:cs typeface="Raleway"/>
                <a:sym typeface="Raleway"/>
                <a:hlinkClick r:id="rId18" action="ppaction://hlinksldjump">
                  <a:extLst>
                    <a:ext uri="{A12FA001-AC4F-418D-AE19-62706E023703}">
                      <ahyp:hlinkClr xmlns:ahyp="http://schemas.microsoft.com/office/drawing/2018/hyperlinkcolor" val="tx"/>
                    </a:ext>
                  </a:extLst>
                </a:hlinkClick>
              </a:rPr>
              <a:t>Éléments uniques brevetés Tecoloy</a:t>
            </a:r>
            <a:endParaRPr sz="1400" b="1" i="0" strike="noStrike" cap="none">
              <a:solidFill>
                <a:srgbClr val="262626"/>
              </a:solidFill>
              <a:latin typeface="Raleway"/>
              <a:ea typeface="Raleway"/>
              <a:cs typeface="Raleway"/>
              <a:sym typeface="Raleway"/>
            </a:endParaRPr>
          </a:p>
          <a:p>
            <a:pPr marL="182880" marR="0" lvl="0" indent="-182880" algn="l" rtl="0">
              <a:lnSpc>
                <a:spcPct val="95000"/>
              </a:lnSpc>
              <a:spcBef>
                <a:spcPts val="1600"/>
              </a:spcBef>
              <a:spcAft>
                <a:spcPts val="0"/>
              </a:spcAft>
              <a:buClr>
                <a:srgbClr val="262626"/>
              </a:buClr>
              <a:buSzPts val="1280"/>
              <a:buFont typeface="Raleway ExtraBold"/>
              <a:buChar char="•"/>
            </a:pPr>
            <a:r>
              <a:rPr lang="nl-BE" sz="1400" b="1" i="0" strike="noStrike" cap="none">
                <a:solidFill>
                  <a:srgbClr val="262626"/>
                </a:solidFill>
                <a:uFill>
                  <a:noFill/>
                </a:uFill>
                <a:latin typeface="Raleway"/>
                <a:ea typeface="Raleway"/>
                <a:cs typeface="Raleway"/>
                <a:sym typeface="Raleway"/>
                <a:hlinkClick r:id="rId18" action="ppaction://hlinksldjump">
                  <a:extLst>
                    <a:ext uri="{A12FA001-AC4F-418D-AE19-62706E023703}">
                      <ahyp:hlinkClr xmlns:ahyp="http://schemas.microsoft.com/office/drawing/2018/hyperlinkcolor" val="tx"/>
                    </a:ext>
                  </a:extLst>
                </a:hlinkClick>
              </a:rPr>
              <a:t>Champ électromagnétique faible</a:t>
            </a:r>
            <a:endParaRPr sz="1400" b="1" i="0" strike="noStrike" cap="none">
              <a:solidFill>
                <a:srgbClr val="262626"/>
              </a:solidFill>
              <a:latin typeface="Raleway"/>
              <a:ea typeface="Raleway"/>
              <a:cs typeface="Raleway"/>
              <a:sym typeface="Raleway"/>
            </a:endParaRPr>
          </a:p>
          <a:p>
            <a:pPr marL="182880" marR="0" lvl="0" indent="-182880" algn="l" rtl="0">
              <a:lnSpc>
                <a:spcPct val="95000"/>
              </a:lnSpc>
              <a:spcBef>
                <a:spcPts val="1600"/>
              </a:spcBef>
              <a:spcAft>
                <a:spcPts val="0"/>
              </a:spcAft>
              <a:buClr>
                <a:srgbClr val="262626"/>
              </a:buClr>
              <a:buSzPts val="1280"/>
              <a:buFont typeface="Raleway ExtraBold"/>
              <a:buChar char="•"/>
            </a:pPr>
            <a:r>
              <a:rPr lang="nl-BE" sz="1400" b="1" i="0" strike="noStrike" cap="none">
                <a:solidFill>
                  <a:srgbClr val="262626"/>
                </a:solidFill>
                <a:uFill>
                  <a:noFill/>
                </a:uFill>
                <a:latin typeface="Raleway"/>
                <a:ea typeface="Raleway"/>
                <a:cs typeface="Raleway"/>
                <a:sym typeface="Raleway"/>
                <a:hlinkClick r:id="rId18" action="ppaction://hlinksldjump">
                  <a:extLst>
                    <a:ext uri="{A12FA001-AC4F-418D-AE19-62706E023703}">
                      <ahyp:hlinkClr xmlns:ahyp="http://schemas.microsoft.com/office/drawing/2018/hyperlinkcolor" val="tx"/>
                    </a:ext>
                  </a:extLst>
                </a:hlinkClick>
              </a:rPr>
              <a:t>Consommation d’énergie faible</a:t>
            </a:r>
            <a:endParaRPr sz="1400" b="1" i="0" strike="noStrike" cap="none">
              <a:solidFill>
                <a:srgbClr val="262626"/>
              </a:solidFill>
              <a:latin typeface="Raleway"/>
              <a:ea typeface="Raleway"/>
              <a:cs typeface="Raleway"/>
              <a:sym typeface="Raleway"/>
            </a:endParaRPr>
          </a:p>
          <a:p>
            <a:pPr marL="182880" marR="0" lvl="0" indent="-182880" algn="l" rtl="0">
              <a:lnSpc>
                <a:spcPct val="95000"/>
              </a:lnSpc>
              <a:spcBef>
                <a:spcPts val="1600"/>
              </a:spcBef>
              <a:spcAft>
                <a:spcPts val="0"/>
              </a:spcAft>
              <a:buClr>
                <a:srgbClr val="262626"/>
              </a:buClr>
              <a:buSzPts val="1280"/>
              <a:buFont typeface="Raleway ExtraBold"/>
              <a:buChar char="•"/>
            </a:pPr>
            <a:r>
              <a:rPr lang="nl-BE" sz="1400" b="1" i="0" strike="noStrike" cap="none">
                <a:solidFill>
                  <a:srgbClr val="262626"/>
                </a:solidFill>
                <a:uFill>
                  <a:noFill/>
                </a:uFill>
                <a:latin typeface="Raleway"/>
                <a:ea typeface="Raleway"/>
                <a:cs typeface="Raleway"/>
                <a:sym typeface="Raleway"/>
                <a:hlinkClick r:id="rId18" action="ppaction://hlinksldjump">
                  <a:extLst>
                    <a:ext uri="{A12FA001-AC4F-418D-AE19-62706E023703}">
                      <ahyp:hlinkClr xmlns:ahyp="http://schemas.microsoft.com/office/drawing/2018/hyperlinkcolor" val="tx"/>
                    </a:ext>
                  </a:extLst>
                </a:hlinkClick>
              </a:rPr>
              <a:t>Prix tout compris</a:t>
            </a:r>
            <a:endParaRPr sz="1400" b="1" i="0" strike="noStrike" cap="none">
              <a:solidFill>
                <a:srgbClr val="262626"/>
              </a:solidFill>
              <a:latin typeface="Raleway"/>
              <a:ea typeface="Raleway"/>
              <a:cs typeface="Raleway"/>
              <a:sym typeface="Raleway"/>
            </a:endParaRPr>
          </a:p>
        </p:txBody>
      </p:sp>
      <p:sp>
        <p:nvSpPr>
          <p:cNvPr id="63" name="Google Shape;63;p5"/>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txBox="1">
            <a:spLocks noGrp="1"/>
          </p:cNvSpPr>
          <p:nvPr>
            <p:ph type="title"/>
          </p:nvPr>
        </p:nvSpPr>
        <p:spPr>
          <a:xfrm>
            <a:off x="540001" y="450000"/>
            <a:ext cx="5290432" cy="998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52777"/>
              <a:buFont typeface="Century Schoolbook"/>
              <a:buNone/>
            </a:pPr>
            <a:r>
              <a:rPr lang="nl-BE"/>
              <a:t>Fréquence cardiaque dans la zone de bonne condition physique</a:t>
            </a:r>
            <a:endParaRPr/>
          </a:p>
        </p:txBody>
      </p:sp>
      <p:sp>
        <p:nvSpPr>
          <p:cNvPr id="225" name="Google Shape;225;p14"/>
          <p:cNvSpPr txBox="1">
            <a:spLocks noGrp="1"/>
          </p:cNvSpPr>
          <p:nvPr>
            <p:ph type="body" idx="1"/>
          </p:nvPr>
        </p:nvSpPr>
        <p:spPr>
          <a:xfrm>
            <a:off x="540000" y="2250000"/>
            <a:ext cx="5290500" cy="43512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5000"/>
              </a:lnSpc>
              <a:spcBef>
                <a:spcPts val="0"/>
              </a:spcBef>
              <a:spcAft>
                <a:spcPts val="0"/>
              </a:spcAft>
              <a:buSzPts val="1440"/>
              <a:buNone/>
            </a:pPr>
            <a:r>
              <a:rPr lang="nl-BE"/>
              <a:t>Si votre fréquence cardiaque se situe dans une certaine zone, vous travaillez votre condition cardiovasculaire = endurance du cœur.</a:t>
            </a:r>
            <a:endParaRPr/>
          </a:p>
          <a:p>
            <a:pPr marL="182880" lvl="0" indent="-182880" algn="l" rtl="0">
              <a:lnSpc>
                <a:spcPct val="95000"/>
              </a:lnSpc>
              <a:spcBef>
                <a:spcPts val="1600"/>
              </a:spcBef>
              <a:spcAft>
                <a:spcPts val="0"/>
              </a:spcAft>
              <a:buSzPts val="1440"/>
              <a:buFont typeface="Raleway Light"/>
              <a:buChar char="•"/>
            </a:pPr>
            <a:r>
              <a:rPr lang="nl-BE">
                <a:latin typeface="Raleway Light"/>
                <a:ea typeface="Raleway Light"/>
                <a:cs typeface="Raleway Light"/>
                <a:sym typeface="Raleway Light"/>
              </a:rPr>
              <a:t>Limite supérieure : (220 - âge) * 80 % </a:t>
            </a:r>
            <a:endParaRPr/>
          </a:p>
          <a:p>
            <a:pPr marL="182880" lvl="0" indent="-182880" algn="l" rtl="0">
              <a:lnSpc>
                <a:spcPct val="95000"/>
              </a:lnSpc>
              <a:spcBef>
                <a:spcPts val="1600"/>
              </a:spcBef>
              <a:spcAft>
                <a:spcPts val="0"/>
              </a:spcAft>
              <a:buSzPts val="1440"/>
              <a:buFont typeface="Raleway Light"/>
              <a:buChar char="•"/>
            </a:pPr>
            <a:r>
              <a:rPr lang="nl-BE">
                <a:latin typeface="Raleway Light"/>
                <a:ea typeface="Raleway Light"/>
                <a:cs typeface="Raleway Light"/>
                <a:sym typeface="Raleway Light"/>
              </a:rPr>
              <a:t>Limite inférieure : (220 - âge) * 60 % </a:t>
            </a:r>
            <a:endParaRPr/>
          </a:p>
          <a:p>
            <a:pPr marL="0" lvl="0" indent="0" algn="l" rtl="0">
              <a:lnSpc>
                <a:spcPct val="95000"/>
              </a:lnSpc>
              <a:spcBef>
                <a:spcPts val="1600"/>
              </a:spcBef>
              <a:spcAft>
                <a:spcPts val="0"/>
              </a:spcAft>
              <a:buSzPts val="1440"/>
              <a:buNone/>
            </a:pPr>
            <a:br>
              <a:rPr lang="nl-BE">
                <a:solidFill>
                  <a:srgbClr val="B2191E"/>
                </a:solidFill>
              </a:rPr>
            </a:br>
            <a:r>
              <a:rPr lang="nl-BE">
                <a:solidFill>
                  <a:srgbClr val="B2191E"/>
                </a:solidFill>
              </a:rPr>
              <a:t>Pour améliorer sensiblement votre condition physique, il est préférable de passer 30 minutes, 3 fois par semaine, entre ces 2 limites.</a:t>
            </a:r>
            <a:endParaRPr/>
          </a:p>
          <a:p>
            <a:pPr marL="0" lvl="0" indent="0" algn="l" rtl="0">
              <a:lnSpc>
                <a:spcPct val="95000"/>
              </a:lnSpc>
              <a:spcBef>
                <a:spcPts val="1600"/>
              </a:spcBef>
              <a:spcAft>
                <a:spcPts val="0"/>
              </a:spcAft>
              <a:buSzPts val="1440"/>
              <a:buNone/>
            </a:pPr>
            <a:r>
              <a:rPr lang="nl-BE"/>
              <a:t>Utilisation dans le sauna :</a:t>
            </a:r>
            <a:endParaRPr/>
          </a:p>
          <a:p>
            <a:pPr marL="457200" lvl="1" indent="-190500" algn="l" rtl="0">
              <a:lnSpc>
                <a:spcPct val="90000"/>
              </a:lnSpc>
              <a:spcBef>
                <a:spcPts val="500"/>
              </a:spcBef>
              <a:spcAft>
                <a:spcPts val="0"/>
              </a:spcAft>
              <a:buSzPts val="1600"/>
              <a:buChar char="●"/>
            </a:pPr>
            <a:r>
              <a:rPr lang="nl-BE"/>
              <a:t>Sauna chauffé à 40-45 °C (10-20 min en fonction de la température ambiante)</a:t>
            </a:r>
            <a:endParaRPr/>
          </a:p>
          <a:p>
            <a:pPr marL="457200" lvl="1" indent="-190500" algn="l" rtl="0">
              <a:lnSpc>
                <a:spcPct val="90000"/>
              </a:lnSpc>
              <a:spcBef>
                <a:spcPts val="600"/>
              </a:spcBef>
              <a:spcAft>
                <a:spcPts val="0"/>
              </a:spcAft>
              <a:buSzPts val="1600"/>
              <a:buChar char="●"/>
            </a:pPr>
            <a:r>
              <a:rPr lang="nl-BE"/>
              <a:t>1-15 min : il ne se passe pas grand-chose</a:t>
            </a:r>
            <a:endParaRPr/>
          </a:p>
          <a:p>
            <a:pPr marL="457200" lvl="1" indent="-190500" algn="l" rtl="0">
              <a:lnSpc>
                <a:spcPct val="90000"/>
              </a:lnSpc>
              <a:spcBef>
                <a:spcPts val="600"/>
              </a:spcBef>
              <a:spcAft>
                <a:spcPts val="0"/>
              </a:spcAft>
              <a:buSzPts val="1600"/>
              <a:buChar char="●"/>
            </a:pPr>
            <a:r>
              <a:rPr lang="nl-BE"/>
              <a:t>15-30 min : votre rythme cardiaque dépasse la limite inférieure</a:t>
            </a:r>
            <a:endParaRPr/>
          </a:p>
          <a:p>
            <a:pPr marL="457200" lvl="1" indent="-190500" algn="l" rtl="0">
              <a:lnSpc>
                <a:spcPct val="90000"/>
              </a:lnSpc>
              <a:spcBef>
                <a:spcPts val="600"/>
              </a:spcBef>
              <a:spcAft>
                <a:spcPts val="0"/>
              </a:spcAft>
              <a:buSzPts val="1600"/>
              <a:buChar char="●"/>
            </a:pPr>
            <a:r>
              <a:rPr lang="nl-BE"/>
              <a:t>30-45 min : votre rythme cardiaque s’oriente vers la limite supérieure</a:t>
            </a:r>
            <a:endParaRPr/>
          </a:p>
          <a:p>
            <a:pPr marL="457200" lvl="1" indent="-190500" algn="l" rtl="0">
              <a:lnSpc>
                <a:spcPct val="90000"/>
              </a:lnSpc>
              <a:spcBef>
                <a:spcPts val="600"/>
              </a:spcBef>
              <a:spcAft>
                <a:spcPts val="0"/>
              </a:spcAft>
              <a:buSzPts val="1600"/>
              <a:buChar char="●"/>
            </a:pPr>
            <a:r>
              <a:rPr lang="nl-BE"/>
              <a:t>45 min : arrêt de la séance de sauna</a:t>
            </a:r>
            <a:endParaRPr/>
          </a:p>
          <a:p>
            <a:pPr marL="457200" lvl="1" indent="-190500" algn="l" rtl="0">
              <a:lnSpc>
                <a:spcPct val="90000"/>
              </a:lnSpc>
              <a:spcBef>
                <a:spcPts val="600"/>
              </a:spcBef>
              <a:spcAft>
                <a:spcPts val="0"/>
              </a:spcAft>
              <a:buSzPts val="1600"/>
              <a:buChar char="●"/>
            </a:pPr>
            <a:r>
              <a:rPr lang="nl-BE"/>
              <a:t>45-60 min : transpiration, phase de refroidissement et douche ; le rythme cardiaque repasse en dessous de la limite inférieure.</a:t>
            </a:r>
            <a:endParaRPr/>
          </a:p>
          <a:p>
            <a:pPr marL="0" lvl="0" indent="0" algn="l" rtl="0">
              <a:lnSpc>
                <a:spcPct val="95000"/>
              </a:lnSpc>
              <a:spcBef>
                <a:spcPts val="1700"/>
              </a:spcBef>
              <a:spcAft>
                <a:spcPts val="0"/>
              </a:spcAft>
              <a:buSzPts val="1440"/>
              <a:buNone/>
            </a:pPr>
            <a:endParaRPr/>
          </a:p>
        </p:txBody>
      </p:sp>
      <p:sp>
        <p:nvSpPr>
          <p:cNvPr id="226" name="Google Shape;226;p14"/>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20</a:t>
            </a:fld>
            <a:endParaRPr/>
          </a:p>
        </p:txBody>
      </p:sp>
      <p:pic>
        <p:nvPicPr>
          <p:cNvPr id="227" name="Google Shape;227;p14"/>
          <p:cNvPicPr preferRelativeResize="0"/>
          <p:nvPr/>
        </p:nvPicPr>
        <p:blipFill rotWithShape="1">
          <a:blip r:embed="rId3">
            <a:alphaModFix/>
          </a:blip>
          <a:srcRect l="27103" r="27109"/>
          <a:stretch/>
        </p:blipFill>
        <p:spPr>
          <a:xfrm>
            <a:off x="6123942" y="-1"/>
            <a:ext cx="5582285"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3"/>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Détox</a:t>
            </a:r>
            <a:endParaRPr/>
          </a:p>
        </p:txBody>
      </p:sp>
      <p:sp>
        <p:nvSpPr>
          <p:cNvPr id="233" name="Google Shape;233;p13"/>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21</a:t>
            </a:fld>
            <a:endParaRPr/>
          </a:p>
        </p:txBody>
      </p:sp>
      <p:pic>
        <p:nvPicPr>
          <p:cNvPr id="234" name="Google Shape;234;p13"/>
          <p:cNvPicPr preferRelativeResize="0"/>
          <p:nvPr/>
        </p:nvPicPr>
        <p:blipFill rotWithShape="1">
          <a:blip r:embed="rId3">
            <a:alphaModFix amt="10000"/>
          </a:blip>
          <a:srcRect/>
          <a:stretch/>
        </p:blipFill>
        <p:spPr>
          <a:xfrm>
            <a:off x="-47624" y="2634812"/>
            <a:ext cx="12192000" cy="3673055"/>
          </a:xfrm>
          <a:prstGeom prst="rect">
            <a:avLst/>
          </a:prstGeom>
          <a:noFill/>
          <a:ln>
            <a:noFill/>
          </a:ln>
        </p:spPr>
      </p:pic>
      <p:sp>
        <p:nvSpPr>
          <p:cNvPr id="235" name="Google Shape;235;p13"/>
          <p:cNvSpPr txBox="1">
            <a:spLocks noGrp="1"/>
          </p:cNvSpPr>
          <p:nvPr>
            <p:ph type="body" idx="1"/>
          </p:nvPr>
        </p:nvSpPr>
        <p:spPr>
          <a:xfrm>
            <a:off x="539999" y="2250000"/>
            <a:ext cx="4918200" cy="43512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SzPts val="1440"/>
              <a:buNone/>
            </a:pPr>
            <a:r>
              <a:rPr lang="nl-BE" sz="1400"/>
              <a:t>Grâce à la bonne circulation sanguine et à la transpiration, nous éliminons les toxines de notre corps :</a:t>
            </a:r>
            <a:endParaRPr/>
          </a:p>
          <a:p>
            <a:pPr marL="457200" lvl="1" indent="-190500" algn="l" rtl="0">
              <a:lnSpc>
                <a:spcPct val="90000"/>
              </a:lnSpc>
              <a:spcBef>
                <a:spcPts val="0"/>
              </a:spcBef>
              <a:spcAft>
                <a:spcPts val="0"/>
              </a:spcAft>
              <a:buSzPts val="1600"/>
              <a:buChar char="●"/>
            </a:pPr>
            <a:r>
              <a:rPr lang="nl-BE"/>
              <a:t>Grâce à la bonne circulation sanguine, les substances toxiques sont efficacement acheminées vers les reins et le foie et donc éliminées du sang.</a:t>
            </a:r>
            <a:endParaRPr/>
          </a:p>
          <a:p>
            <a:pPr marL="457200" lvl="1" indent="-190500" algn="l" rtl="0">
              <a:lnSpc>
                <a:spcPct val="90000"/>
              </a:lnSpc>
              <a:spcBef>
                <a:spcPts val="0"/>
              </a:spcBef>
              <a:spcAft>
                <a:spcPts val="0"/>
              </a:spcAft>
              <a:buSzPts val="1600"/>
              <a:buChar char="●"/>
            </a:pPr>
            <a:r>
              <a:rPr lang="nl-BE"/>
              <a:t>Les métaux lourds et les pesticides sont difficiles à éliminer par l’urine (reins et foie), mais quittent plus facilement notre corps par la sueur.</a:t>
            </a:r>
            <a:endParaRPr/>
          </a:p>
          <a:p>
            <a:pPr marL="457200" lvl="1" indent="-190500" algn="l" rtl="0">
              <a:lnSpc>
                <a:spcPct val="90000"/>
              </a:lnSpc>
              <a:spcBef>
                <a:spcPts val="0"/>
              </a:spcBef>
              <a:spcAft>
                <a:spcPts val="0"/>
              </a:spcAft>
              <a:buSzPts val="1600"/>
              <a:buChar char="●"/>
            </a:pPr>
            <a:r>
              <a:rPr lang="nl-BE"/>
              <a:t>La graisse, qui est un lieu de stockage des substances toxiques, se réchauffe et les libère plus rapidement.</a:t>
            </a:r>
            <a:endParaRPr/>
          </a:p>
          <a:p>
            <a:pPr marL="457200" lvl="1" indent="-190500" algn="l" rtl="0">
              <a:lnSpc>
                <a:spcPct val="90000"/>
              </a:lnSpc>
              <a:spcBef>
                <a:spcPts val="0"/>
              </a:spcBef>
              <a:spcAft>
                <a:spcPts val="0"/>
              </a:spcAft>
              <a:buSzPts val="1600"/>
              <a:buChar char="●"/>
            </a:pPr>
            <a:r>
              <a:rPr lang="nl-BE"/>
              <a:t>Les pores de la peau s’ouvrent et sont nettoyés par la transpiration.</a:t>
            </a:r>
            <a:endParaRPr/>
          </a:p>
          <a:p>
            <a:pPr marL="285750" lvl="0" indent="-194310" algn="l" rtl="0">
              <a:lnSpc>
                <a:spcPct val="95000"/>
              </a:lnSpc>
              <a:spcBef>
                <a:spcPts val="0"/>
              </a:spcBef>
              <a:spcAft>
                <a:spcPts val="0"/>
              </a:spcAft>
              <a:buSzPts val="1440"/>
              <a:buNone/>
            </a:pPr>
            <a:endParaRPr sz="1400"/>
          </a:p>
          <a:p>
            <a:pPr marL="0" lvl="0" indent="0" algn="l" rtl="0">
              <a:lnSpc>
                <a:spcPct val="95000"/>
              </a:lnSpc>
              <a:spcBef>
                <a:spcPts val="0"/>
              </a:spcBef>
              <a:spcAft>
                <a:spcPts val="0"/>
              </a:spcAft>
              <a:buSzPts val="1440"/>
              <a:buNone/>
            </a:pPr>
            <a:r>
              <a:rPr lang="nl-BE" sz="1400"/>
              <a:t>C’est pourquoi il est très important de suffisamment s’hydrater :</a:t>
            </a:r>
            <a:endParaRPr/>
          </a:p>
          <a:p>
            <a:pPr marL="457200" lvl="1" indent="-190500" algn="l" rtl="0">
              <a:lnSpc>
                <a:spcPct val="90000"/>
              </a:lnSpc>
              <a:spcBef>
                <a:spcPts val="0"/>
              </a:spcBef>
              <a:spcAft>
                <a:spcPts val="0"/>
              </a:spcAft>
              <a:buSzPts val="1600"/>
              <a:buChar char="●"/>
            </a:pPr>
            <a:r>
              <a:rPr lang="nl-BE"/>
              <a:t>Avant (1-2 verres) </a:t>
            </a:r>
            <a:endParaRPr/>
          </a:p>
          <a:p>
            <a:pPr marL="457200" lvl="1" indent="-190500" algn="l" rtl="0">
              <a:lnSpc>
                <a:spcPct val="90000"/>
              </a:lnSpc>
              <a:spcBef>
                <a:spcPts val="0"/>
              </a:spcBef>
              <a:spcAft>
                <a:spcPts val="0"/>
              </a:spcAft>
              <a:buSzPts val="1600"/>
              <a:buChar char="●"/>
            </a:pPr>
            <a:r>
              <a:rPr lang="nl-BE"/>
              <a:t>Pendant la séance (500-750 ml) </a:t>
            </a:r>
            <a:endParaRPr/>
          </a:p>
          <a:p>
            <a:pPr marL="457200" lvl="1" indent="-190500" algn="l" rtl="0">
              <a:lnSpc>
                <a:spcPct val="90000"/>
              </a:lnSpc>
              <a:spcBef>
                <a:spcPts val="0"/>
              </a:spcBef>
              <a:spcAft>
                <a:spcPts val="0"/>
              </a:spcAft>
              <a:buSzPts val="1600"/>
              <a:buChar char="●"/>
            </a:pPr>
            <a:r>
              <a:rPr lang="nl-BE"/>
              <a:t>Après (min 1-2 verres) </a:t>
            </a:r>
            <a:endParaRPr/>
          </a:p>
          <a:p>
            <a:pPr marL="182880" lvl="0" indent="-91440" algn="l" rtl="0">
              <a:lnSpc>
                <a:spcPct val="95000"/>
              </a:lnSpc>
              <a:spcBef>
                <a:spcPts val="1600"/>
              </a:spcBef>
              <a:spcAft>
                <a:spcPts val="0"/>
              </a:spcAft>
              <a:buSzPts val="1440"/>
              <a:buNone/>
            </a:pPr>
            <a:endParaRPr sz="1400"/>
          </a:p>
        </p:txBody>
      </p:sp>
      <p:pic>
        <p:nvPicPr>
          <p:cNvPr id="236" name="Google Shape;236;p13"/>
          <p:cNvPicPr preferRelativeResize="0"/>
          <p:nvPr/>
        </p:nvPicPr>
        <p:blipFill rotWithShape="1">
          <a:blip r:embed="rId4">
            <a:alphaModFix amt="10000"/>
          </a:blip>
          <a:srcRect/>
          <a:stretch/>
        </p:blipFill>
        <p:spPr>
          <a:xfrm>
            <a:off x="6324775" y="2255174"/>
            <a:ext cx="3043990" cy="3812900"/>
          </a:xfrm>
          <a:prstGeom prst="rect">
            <a:avLst/>
          </a:prstGeom>
          <a:noFill/>
          <a:ln>
            <a:noFill/>
          </a:ln>
        </p:spPr>
      </p:pic>
      <p:pic>
        <p:nvPicPr>
          <p:cNvPr id="237" name="Google Shape;237;p13"/>
          <p:cNvPicPr preferRelativeResize="0"/>
          <p:nvPr/>
        </p:nvPicPr>
        <p:blipFill rotWithShape="1">
          <a:blip r:embed="rId5">
            <a:alphaModFix/>
          </a:blip>
          <a:srcRect/>
          <a:stretch/>
        </p:blipFill>
        <p:spPr>
          <a:xfrm>
            <a:off x="7618575" y="2143125"/>
            <a:ext cx="2103276" cy="40370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2"/>
          <p:cNvSpPr/>
          <p:nvPr/>
        </p:nvSpPr>
        <p:spPr>
          <a:xfrm>
            <a:off x="-95250" y="0"/>
            <a:ext cx="11792100" cy="6858000"/>
          </a:xfrm>
          <a:prstGeom prst="rect">
            <a:avLst/>
          </a:prstGeom>
          <a:gradFill>
            <a:gsLst>
              <a:gs pos="0">
                <a:srgbClr val="750400"/>
              </a:gs>
              <a:gs pos="100000">
                <a:srgbClr val="7E0C0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3" name="Google Shape;243;p22" descr="A picture containing text, silhouette&#10;&#10;Description automatically generated"/>
          <p:cNvPicPr preferRelativeResize="0"/>
          <p:nvPr/>
        </p:nvPicPr>
        <p:blipFill rotWithShape="1">
          <a:blip r:embed="rId3">
            <a:alphaModFix/>
          </a:blip>
          <a:srcRect l="22942" t="2032" r="19972" b="8155"/>
          <a:stretch/>
        </p:blipFill>
        <p:spPr>
          <a:xfrm>
            <a:off x="3497418" y="1819275"/>
            <a:ext cx="4255931" cy="5038799"/>
          </a:xfrm>
          <a:prstGeom prst="rect">
            <a:avLst/>
          </a:prstGeom>
          <a:noFill/>
          <a:ln>
            <a:noFill/>
          </a:ln>
        </p:spPr>
      </p:pic>
      <p:pic>
        <p:nvPicPr>
          <p:cNvPr id="244" name="Google Shape;244;p22"/>
          <p:cNvPicPr preferRelativeResize="0"/>
          <p:nvPr/>
        </p:nvPicPr>
        <p:blipFill rotWithShape="1">
          <a:blip r:embed="rId4">
            <a:alphaModFix amt="4000"/>
          </a:blip>
          <a:srcRect/>
          <a:stretch/>
        </p:blipFill>
        <p:spPr>
          <a:xfrm>
            <a:off x="6915125" y="1193897"/>
            <a:ext cx="5165664" cy="6470502"/>
          </a:xfrm>
          <a:prstGeom prst="rect">
            <a:avLst/>
          </a:prstGeom>
          <a:noFill/>
          <a:ln>
            <a:noFill/>
          </a:ln>
        </p:spPr>
      </p:pic>
      <p:sp>
        <p:nvSpPr>
          <p:cNvPr id="245" name="Google Shape;245;p22"/>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solidFill>
                  <a:schemeClr val="lt1"/>
                </a:solidFill>
              </a:rPr>
              <a:t>Effet sur le corps</a:t>
            </a:r>
            <a:endParaRPr/>
          </a:p>
        </p:txBody>
      </p:sp>
      <p:cxnSp>
        <p:nvCxnSpPr>
          <p:cNvPr id="246" name="Google Shape;246;p22"/>
          <p:cNvCxnSpPr>
            <a:stCxn id="247" idx="3"/>
          </p:cNvCxnSpPr>
          <p:nvPr/>
        </p:nvCxnSpPr>
        <p:spPr>
          <a:xfrm>
            <a:off x="3232148" y="2843325"/>
            <a:ext cx="2025600" cy="4800"/>
          </a:xfrm>
          <a:prstGeom prst="straightConnector1">
            <a:avLst/>
          </a:prstGeom>
          <a:noFill/>
          <a:ln w="9525" cap="flat" cmpd="sng">
            <a:solidFill>
              <a:schemeClr val="lt1"/>
            </a:solidFill>
            <a:prstDash val="solid"/>
            <a:round/>
            <a:headEnd type="none" w="sm" len="sm"/>
            <a:tailEnd type="none" w="sm" len="sm"/>
          </a:ln>
        </p:spPr>
      </p:cxnSp>
      <p:sp>
        <p:nvSpPr>
          <p:cNvPr id="247" name="Google Shape;247;p22"/>
          <p:cNvSpPr txBox="1"/>
          <p:nvPr/>
        </p:nvSpPr>
        <p:spPr>
          <a:xfrm>
            <a:off x="502148" y="2373825"/>
            <a:ext cx="2730000" cy="939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100" b="0" i="0" u="none" strike="noStrike" cap="none">
                <a:solidFill>
                  <a:schemeClr val="lt1"/>
                </a:solidFill>
                <a:latin typeface="Raleway Light"/>
                <a:ea typeface="Raleway Light"/>
                <a:cs typeface="Raleway Light"/>
                <a:sym typeface="Raleway Light"/>
              </a:rPr>
              <a:t>La température interne augmente comme en cas de fièvre </a:t>
            </a:r>
            <a:endParaRPr/>
          </a:p>
          <a:p>
            <a:pPr marL="285750" marR="0" lvl="0" indent="-254000" algn="l" rtl="0">
              <a:lnSpc>
                <a:spcPct val="100000"/>
              </a:lnSpc>
              <a:spcBef>
                <a:spcPts val="0"/>
              </a:spcBef>
              <a:spcAft>
                <a:spcPts val="0"/>
              </a:spcAft>
              <a:buClr>
                <a:schemeClr val="lt1"/>
              </a:buClr>
              <a:buSzPts val="1100"/>
              <a:buFont typeface="Raleway Light"/>
              <a:buChar char="•"/>
            </a:pPr>
            <a:r>
              <a:rPr lang="nl-BE" sz="1100" b="0" i="0" u="none" strike="noStrike" cap="none">
                <a:solidFill>
                  <a:schemeClr val="lt1"/>
                </a:solidFill>
                <a:latin typeface="Raleway Light"/>
                <a:ea typeface="Raleway Light"/>
                <a:cs typeface="Raleway Light"/>
                <a:sym typeface="Raleway Light"/>
              </a:rPr>
              <a:t>Le système immunitaire est activé</a:t>
            </a:r>
            <a:endParaRPr/>
          </a:p>
          <a:p>
            <a:pPr marL="285750" marR="0" lvl="0" indent="-254000" algn="l" rtl="0">
              <a:lnSpc>
                <a:spcPct val="100000"/>
              </a:lnSpc>
              <a:spcBef>
                <a:spcPts val="0"/>
              </a:spcBef>
              <a:spcAft>
                <a:spcPts val="0"/>
              </a:spcAft>
              <a:buClr>
                <a:schemeClr val="lt1"/>
              </a:buClr>
              <a:buSzPts val="1100"/>
              <a:buFont typeface="Raleway Light"/>
              <a:buChar char="•"/>
            </a:pPr>
            <a:r>
              <a:rPr lang="nl-BE" sz="1100" b="0" i="0" u="none" strike="noStrike" cap="none">
                <a:solidFill>
                  <a:schemeClr val="lt1"/>
                </a:solidFill>
                <a:latin typeface="Raleway Light"/>
                <a:ea typeface="Raleway Light"/>
                <a:cs typeface="Raleway Light"/>
                <a:sym typeface="Raleway Light"/>
              </a:rPr>
              <a:t>Les vaisseaux sanguins se dilatent</a:t>
            </a:r>
            <a:endParaRPr/>
          </a:p>
        </p:txBody>
      </p:sp>
      <p:cxnSp>
        <p:nvCxnSpPr>
          <p:cNvPr id="248" name="Google Shape;248;p22"/>
          <p:cNvCxnSpPr>
            <a:stCxn id="249" idx="3"/>
          </p:cNvCxnSpPr>
          <p:nvPr/>
        </p:nvCxnSpPr>
        <p:spPr>
          <a:xfrm rot="10800000" flipH="1">
            <a:off x="3232150" y="4429175"/>
            <a:ext cx="1987500" cy="185700"/>
          </a:xfrm>
          <a:prstGeom prst="straightConnector1">
            <a:avLst/>
          </a:prstGeom>
          <a:noFill/>
          <a:ln w="9525" cap="flat" cmpd="sng">
            <a:solidFill>
              <a:schemeClr val="lt1"/>
            </a:solidFill>
            <a:prstDash val="solid"/>
            <a:round/>
            <a:headEnd type="none" w="sm" len="sm"/>
            <a:tailEnd type="none" w="sm" len="sm"/>
          </a:ln>
        </p:spPr>
      </p:cxnSp>
      <p:sp>
        <p:nvSpPr>
          <p:cNvPr id="249" name="Google Shape;249;p22"/>
          <p:cNvSpPr txBox="1"/>
          <p:nvPr/>
        </p:nvSpPr>
        <p:spPr>
          <a:xfrm>
            <a:off x="502150" y="3976175"/>
            <a:ext cx="27300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100" b="0" i="0" u="none" strike="noStrike" cap="none">
                <a:solidFill>
                  <a:schemeClr val="lt1"/>
                </a:solidFill>
                <a:latin typeface="Raleway Light"/>
                <a:ea typeface="Raleway Light"/>
                <a:cs typeface="Raleway Light"/>
                <a:sym typeface="Raleway Light"/>
              </a:rPr>
              <a:t>Meilleure circulation sanguine dans tous les tissus du corps : </a:t>
            </a:r>
            <a:endParaRPr/>
          </a:p>
          <a:p>
            <a:pPr marL="285750" marR="0" lvl="0" indent="-254000" algn="l" rtl="0">
              <a:lnSpc>
                <a:spcPct val="100000"/>
              </a:lnSpc>
              <a:spcBef>
                <a:spcPts val="0"/>
              </a:spcBef>
              <a:spcAft>
                <a:spcPts val="0"/>
              </a:spcAft>
              <a:buClr>
                <a:schemeClr val="lt1"/>
              </a:buClr>
              <a:buSzPts val="1100"/>
              <a:buFont typeface="Raleway Light"/>
              <a:buChar char="•"/>
            </a:pPr>
            <a:r>
              <a:rPr lang="nl-BE" sz="1100" b="0" i="0" u="none" strike="noStrike" cap="none">
                <a:solidFill>
                  <a:schemeClr val="lt1"/>
                </a:solidFill>
                <a:latin typeface="Raleway Light"/>
                <a:ea typeface="Raleway Light"/>
                <a:cs typeface="Raleway Light"/>
                <a:sym typeface="Raleway Light"/>
              </a:rPr>
              <a:t>Approvisionnement en éléments constitutifs (acides aminés, sucres, oxygène...)</a:t>
            </a:r>
            <a:endParaRPr/>
          </a:p>
          <a:p>
            <a:pPr marL="285750" marR="0" lvl="0" indent="-254000" algn="l" rtl="0">
              <a:lnSpc>
                <a:spcPct val="100000"/>
              </a:lnSpc>
              <a:spcBef>
                <a:spcPts val="0"/>
              </a:spcBef>
              <a:spcAft>
                <a:spcPts val="0"/>
              </a:spcAft>
              <a:buClr>
                <a:schemeClr val="lt1"/>
              </a:buClr>
              <a:buSzPts val="1100"/>
              <a:buFont typeface="Raleway Light"/>
              <a:buChar char="•"/>
            </a:pPr>
            <a:r>
              <a:rPr lang="nl-BE" sz="1100" b="0" i="0" u="none" strike="noStrike" cap="none">
                <a:solidFill>
                  <a:schemeClr val="lt1"/>
                </a:solidFill>
                <a:latin typeface="Raleway Light"/>
                <a:ea typeface="Raleway Light"/>
                <a:cs typeface="Raleway Light"/>
                <a:sym typeface="Raleway Light"/>
              </a:rPr>
              <a:t>Élimination des substances toxiques</a:t>
            </a:r>
            <a:endParaRPr/>
          </a:p>
          <a:p>
            <a:pPr marL="285750" marR="0" lvl="0" indent="-254000" algn="l" rtl="0">
              <a:lnSpc>
                <a:spcPct val="100000"/>
              </a:lnSpc>
              <a:spcBef>
                <a:spcPts val="0"/>
              </a:spcBef>
              <a:spcAft>
                <a:spcPts val="0"/>
              </a:spcAft>
              <a:buClr>
                <a:schemeClr val="lt1"/>
              </a:buClr>
              <a:buSzPts val="1100"/>
              <a:buFont typeface="Raleway Light"/>
              <a:buChar char="•"/>
            </a:pPr>
            <a:r>
              <a:rPr lang="nl-BE" sz="1100" b="0" i="0" u="none" strike="noStrike" cap="none">
                <a:solidFill>
                  <a:schemeClr val="lt1"/>
                </a:solidFill>
                <a:latin typeface="Raleway Light"/>
                <a:ea typeface="Raleway Light"/>
                <a:cs typeface="Raleway Light"/>
                <a:sym typeface="Raleway Light"/>
              </a:rPr>
              <a:t>Stimulation de la croissance des micro-vaisseaux sanguins</a:t>
            </a:r>
            <a:endParaRPr/>
          </a:p>
        </p:txBody>
      </p:sp>
      <p:cxnSp>
        <p:nvCxnSpPr>
          <p:cNvPr id="250" name="Google Shape;250;p22"/>
          <p:cNvCxnSpPr>
            <a:endCxn id="251" idx="1"/>
          </p:cNvCxnSpPr>
          <p:nvPr/>
        </p:nvCxnSpPr>
        <p:spPr>
          <a:xfrm rot="10800000" flipH="1">
            <a:off x="5648250" y="2665275"/>
            <a:ext cx="1800300" cy="344700"/>
          </a:xfrm>
          <a:prstGeom prst="straightConnector1">
            <a:avLst/>
          </a:prstGeom>
          <a:noFill/>
          <a:ln w="9525" cap="flat" cmpd="sng">
            <a:solidFill>
              <a:schemeClr val="lt1"/>
            </a:solidFill>
            <a:prstDash val="solid"/>
            <a:round/>
            <a:headEnd type="none" w="sm" len="sm"/>
            <a:tailEnd type="none" w="sm" len="sm"/>
          </a:ln>
        </p:spPr>
      </p:cxnSp>
      <p:sp>
        <p:nvSpPr>
          <p:cNvPr id="251" name="Google Shape;251;p22"/>
          <p:cNvSpPr txBox="1"/>
          <p:nvPr/>
        </p:nvSpPr>
        <p:spPr>
          <a:xfrm>
            <a:off x="7448550" y="2534475"/>
            <a:ext cx="372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100" b="0" i="0" u="none" strike="noStrike" cap="none">
                <a:solidFill>
                  <a:schemeClr val="lt1"/>
                </a:solidFill>
                <a:latin typeface="Raleway Light"/>
                <a:ea typeface="Raleway Light"/>
                <a:cs typeface="Raleway Light"/>
                <a:sym typeface="Raleway Light"/>
              </a:rPr>
              <a:t>Augmentation significative du rythme cardiaque</a:t>
            </a:r>
            <a:endParaRPr/>
          </a:p>
        </p:txBody>
      </p:sp>
      <p:cxnSp>
        <p:nvCxnSpPr>
          <p:cNvPr id="252" name="Google Shape;252;p22"/>
          <p:cNvCxnSpPr>
            <a:endCxn id="253" idx="1"/>
          </p:cNvCxnSpPr>
          <p:nvPr/>
        </p:nvCxnSpPr>
        <p:spPr>
          <a:xfrm>
            <a:off x="6172050" y="3438599"/>
            <a:ext cx="1276500" cy="498900"/>
          </a:xfrm>
          <a:prstGeom prst="straightConnector1">
            <a:avLst/>
          </a:prstGeom>
          <a:noFill/>
          <a:ln w="9525" cap="flat" cmpd="sng">
            <a:solidFill>
              <a:schemeClr val="lt1"/>
            </a:solidFill>
            <a:prstDash val="solid"/>
            <a:round/>
            <a:headEnd type="none" w="sm" len="sm"/>
            <a:tailEnd type="none" w="sm" len="sm"/>
          </a:ln>
        </p:spPr>
      </p:cxnSp>
      <p:sp>
        <p:nvSpPr>
          <p:cNvPr id="253" name="Google Shape;253;p22"/>
          <p:cNvSpPr txBox="1"/>
          <p:nvPr/>
        </p:nvSpPr>
        <p:spPr>
          <a:xfrm>
            <a:off x="7448550" y="3722099"/>
            <a:ext cx="37260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100" b="0" i="0" u="none" strike="noStrike" cap="none">
                <a:solidFill>
                  <a:schemeClr val="lt1"/>
                </a:solidFill>
                <a:latin typeface="Raleway Light"/>
                <a:ea typeface="Raleway Light"/>
                <a:cs typeface="Raleway Light"/>
                <a:sym typeface="Raleway Light"/>
              </a:rPr>
              <a:t>Les pores de la peau s’ouvrent et la sueur est produite</a:t>
            </a:r>
            <a:endParaRPr/>
          </a:p>
        </p:txBody>
      </p:sp>
      <p:cxnSp>
        <p:nvCxnSpPr>
          <p:cNvPr id="254" name="Google Shape;254;p22"/>
          <p:cNvCxnSpPr>
            <a:endCxn id="255" idx="1"/>
          </p:cNvCxnSpPr>
          <p:nvPr/>
        </p:nvCxnSpPr>
        <p:spPr>
          <a:xfrm>
            <a:off x="6019944" y="4581525"/>
            <a:ext cx="1428600" cy="552000"/>
          </a:xfrm>
          <a:prstGeom prst="straightConnector1">
            <a:avLst/>
          </a:prstGeom>
          <a:noFill/>
          <a:ln w="9525" cap="flat" cmpd="sng">
            <a:solidFill>
              <a:schemeClr val="lt1"/>
            </a:solidFill>
            <a:prstDash val="solid"/>
            <a:round/>
            <a:headEnd type="none" w="sm" len="sm"/>
            <a:tailEnd type="none" w="sm" len="sm"/>
          </a:ln>
        </p:spPr>
      </p:cxnSp>
      <p:sp>
        <p:nvSpPr>
          <p:cNvPr id="255" name="Google Shape;255;p22"/>
          <p:cNvSpPr txBox="1"/>
          <p:nvPr/>
        </p:nvSpPr>
        <p:spPr>
          <a:xfrm>
            <a:off x="7448544" y="5002725"/>
            <a:ext cx="372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100" b="0" i="0" u="none" strike="noStrike" cap="none">
                <a:solidFill>
                  <a:schemeClr val="lt1"/>
                </a:solidFill>
                <a:latin typeface="Raleway Light"/>
                <a:ea typeface="Raleway Light"/>
                <a:cs typeface="Raleway Light"/>
                <a:sym typeface="Raleway Light"/>
              </a:rPr>
              <a:t>Les cellules graisseuses s’échauffent et libèrent des substances toxiques</a:t>
            </a:r>
            <a:endParaRPr/>
          </a:p>
        </p:txBody>
      </p:sp>
      <p:cxnSp>
        <p:nvCxnSpPr>
          <p:cNvPr id="256" name="Google Shape;256;p22"/>
          <p:cNvCxnSpPr>
            <a:endCxn id="257" idx="1"/>
          </p:cNvCxnSpPr>
          <p:nvPr/>
        </p:nvCxnSpPr>
        <p:spPr>
          <a:xfrm rot="10800000" flipH="1">
            <a:off x="5600550" y="1837900"/>
            <a:ext cx="1848000" cy="372000"/>
          </a:xfrm>
          <a:prstGeom prst="straightConnector1">
            <a:avLst/>
          </a:prstGeom>
          <a:noFill/>
          <a:ln w="9525" cap="flat" cmpd="sng">
            <a:solidFill>
              <a:schemeClr val="lt1"/>
            </a:solidFill>
            <a:prstDash val="solid"/>
            <a:round/>
            <a:headEnd type="none" w="sm" len="sm"/>
            <a:tailEnd type="none" w="sm" len="sm"/>
          </a:ln>
        </p:spPr>
      </p:cxnSp>
      <p:sp>
        <p:nvSpPr>
          <p:cNvPr id="257" name="Google Shape;257;p22"/>
          <p:cNvSpPr txBox="1"/>
          <p:nvPr/>
        </p:nvSpPr>
        <p:spPr>
          <a:xfrm>
            <a:off x="7448550" y="1707100"/>
            <a:ext cx="3726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100" b="0" i="0" u="none" strike="noStrike" cap="none">
                <a:solidFill>
                  <a:schemeClr val="lt1"/>
                </a:solidFill>
                <a:latin typeface="Raleway Light"/>
                <a:ea typeface="Raleway Light"/>
                <a:cs typeface="Raleway Light"/>
                <a:sym typeface="Raleway Light"/>
              </a:rPr>
              <a:t>L’hypothalamus produit des endorphines </a:t>
            </a:r>
            <a:endParaRPr/>
          </a:p>
        </p:txBody>
      </p:sp>
      <p:sp>
        <p:nvSpPr>
          <p:cNvPr id="258" name="Google Shape;258;p22"/>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SzPts val="3600"/>
              <a:buNone/>
            </a:pPr>
            <a:fld id="{00000000-1234-1234-1234-123412341234}" type="slidenum">
              <a:rPr lang="nl-BE" sz="2400"/>
              <a:t>22</a:t>
            </a:fld>
            <a:endParaRPr sz="2400"/>
          </a:p>
        </p:txBody>
      </p:sp>
      <p:cxnSp>
        <p:nvCxnSpPr>
          <p:cNvPr id="259" name="Google Shape;259;p22"/>
          <p:cNvCxnSpPr/>
          <p:nvPr/>
        </p:nvCxnSpPr>
        <p:spPr>
          <a:xfrm>
            <a:off x="-16850" y="1439800"/>
            <a:ext cx="12126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3a853370a6_5_40"/>
          <p:cNvSpPr/>
          <p:nvPr/>
        </p:nvSpPr>
        <p:spPr>
          <a:xfrm>
            <a:off x="-95250" y="0"/>
            <a:ext cx="11792100" cy="6858000"/>
          </a:xfrm>
          <a:prstGeom prst="rect">
            <a:avLst/>
          </a:prstGeom>
          <a:gradFill>
            <a:gsLst>
              <a:gs pos="0">
                <a:srgbClr val="750400"/>
              </a:gs>
              <a:gs pos="100000">
                <a:srgbClr val="7E0C0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 name="Google Shape;265;g23a853370a6_5_40" descr="A picture containing text, silhouette&#10;&#10;Description automatically generated"/>
          <p:cNvPicPr preferRelativeResize="0"/>
          <p:nvPr/>
        </p:nvPicPr>
        <p:blipFill rotWithShape="1">
          <a:blip r:embed="rId3">
            <a:alphaModFix/>
          </a:blip>
          <a:srcRect l="22941" t="2029" r="19969" b="8153"/>
          <a:stretch/>
        </p:blipFill>
        <p:spPr>
          <a:xfrm>
            <a:off x="3497418" y="1819275"/>
            <a:ext cx="4255931" cy="5038799"/>
          </a:xfrm>
          <a:prstGeom prst="rect">
            <a:avLst/>
          </a:prstGeom>
          <a:noFill/>
          <a:ln>
            <a:noFill/>
          </a:ln>
        </p:spPr>
      </p:pic>
      <p:pic>
        <p:nvPicPr>
          <p:cNvPr id="266" name="Google Shape;266;g23a853370a6_5_40"/>
          <p:cNvPicPr preferRelativeResize="0"/>
          <p:nvPr/>
        </p:nvPicPr>
        <p:blipFill rotWithShape="1">
          <a:blip r:embed="rId4">
            <a:alphaModFix amt="4000"/>
          </a:blip>
          <a:srcRect/>
          <a:stretch/>
        </p:blipFill>
        <p:spPr>
          <a:xfrm>
            <a:off x="6915125" y="1193897"/>
            <a:ext cx="5165664" cy="6470502"/>
          </a:xfrm>
          <a:prstGeom prst="rect">
            <a:avLst/>
          </a:prstGeom>
          <a:noFill/>
          <a:ln>
            <a:noFill/>
          </a:ln>
        </p:spPr>
      </p:pic>
      <p:sp>
        <p:nvSpPr>
          <p:cNvPr id="267" name="Google Shape;267;g23a853370a6_5_40"/>
          <p:cNvSpPr txBox="1">
            <a:spLocks noGrp="1"/>
          </p:cNvSpPr>
          <p:nvPr>
            <p:ph type="title"/>
          </p:nvPr>
        </p:nvSpPr>
        <p:spPr>
          <a:xfrm>
            <a:off x="540000" y="450000"/>
            <a:ext cx="5675104"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sz="2400"/>
              <a:t>Effet sur les personnes recherchant </a:t>
            </a:r>
            <a:r>
              <a:rPr lang="nl-BE"/>
              <a:t>une</a:t>
            </a:r>
            <a:r>
              <a:rPr lang="nl-BE" sz="2400"/>
              <a:t> </a:t>
            </a:r>
            <a:r>
              <a:rPr lang="nl-BE"/>
              <a:t>meilleure qualité de vie </a:t>
            </a:r>
            <a:endParaRPr/>
          </a:p>
        </p:txBody>
      </p:sp>
      <p:cxnSp>
        <p:nvCxnSpPr>
          <p:cNvPr id="268" name="Google Shape;268;g23a853370a6_5_40"/>
          <p:cNvCxnSpPr>
            <a:stCxn id="269" idx="3"/>
          </p:cNvCxnSpPr>
          <p:nvPr/>
        </p:nvCxnSpPr>
        <p:spPr>
          <a:xfrm>
            <a:off x="3232148" y="2673975"/>
            <a:ext cx="2035200" cy="177300"/>
          </a:xfrm>
          <a:prstGeom prst="straightConnector1">
            <a:avLst/>
          </a:prstGeom>
          <a:noFill/>
          <a:ln w="9525" cap="flat" cmpd="sng">
            <a:solidFill>
              <a:schemeClr val="lt1"/>
            </a:solidFill>
            <a:prstDash val="solid"/>
            <a:round/>
            <a:headEnd type="none" w="sm" len="sm"/>
            <a:tailEnd type="none" w="sm" len="sm"/>
          </a:ln>
        </p:spPr>
      </p:cxnSp>
      <p:sp>
        <p:nvSpPr>
          <p:cNvPr id="269" name="Google Shape;269;g23a853370a6_5_40"/>
          <p:cNvSpPr txBox="1"/>
          <p:nvPr/>
        </p:nvSpPr>
        <p:spPr>
          <a:xfrm>
            <a:off x="502148" y="2373825"/>
            <a:ext cx="27300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lt1"/>
                </a:solidFill>
                <a:latin typeface="Raleway Light"/>
                <a:ea typeface="Raleway Light"/>
                <a:cs typeface="Raleway Light"/>
                <a:sym typeface="Raleway Light"/>
              </a:rPr>
              <a:t>Le système immunitaire est renforcé et aide le corps à lutter contre les infections et les maladies.</a:t>
            </a:r>
            <a:endParaRPr/>
          </a:p>
        </p:txBody>
      </p:sp>
      <p:cxnSp>
        <p:nvCxnSpPr>
          <p:cNvPr id="270" name="Google Shape;270;g23a853370a6_5_40"/>
          <p:cNvCxnSpPr>
            <a:stCxn id="271" idx="3"/>
          </p:cNvCxnSpPr>
          <p:nvPr/>
        </p:nvCxnSpPr>
        <p:spPr>
          <a:xfrm rot="10800000" flipH="1">
            <a:off x="3232150" y="3781475"/>
            <a:ext cx="2225700" cy="664200"/>
          </a:xfrm>
          <a:prstGeom prst="straightConnector1">
            <a:avLst/>
          </a:prstGeom>
          <a:noFill/>
          <a:ln w="9525" cap="flat" cmpd="sng">
            <a:solidFill>
              <a:schemeClr val="lt1"/>
            </a:solidFill>
            <a:prstDash val="solid"/>
            <a:round/>
            <a:headEnd type="none" w="sm" len="sm"/>
            <a:tailEnd type="none" w="sm" len="sm"/>
          </a:ln>
        </p:spPr>
      </p:cxnSp>
      <p:sp>
        <p:nvSpPr>
          <p:cNvPr id="271" name="Google Shape;271;g23a853370a6_5_40"/>
          <p:cNvSpPr txBox="1"/>
          <p:nvPr/>
        </p:nvSpPr>
        <p:spPr>
          <a:xfrm>
            <a:off x="502150" y="3976175"/>
            <a:ext cx="2730000" cy="939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lt1"/>
                </a:solidFill>
                <a:latin typeface="Raleway Light"/>
                <a:ea typeface="Raleway Light"/>
                <a:cs typeface="Raleway Light"/>
                <a:sym typeface="Raleway Light"/>
              </a:rPr>
              <a:t>L’élimination des toxines et des déchets et l’apport d’éléments constitutifs accélèrent la guérison des tissus et des infections. Résultat : une diminution de la douleur.</a:t>
            </a:r>
            <a:endParaRPr/>
          </a:p>
        </p:txBody>
      </p:sp>
      <p:cxnSp>
        <p:nvCxnSpPr>
          <p:cNvPr id="272" name="Google Shape;272;g23a853370a6_5_40"/>
          <p:cNvCxnSpPr>
            <a:endCxn id="273" idx="1"/>
          </p:cNvCxnSpPr>
          <p:nvPr/>
        </p:nvCxnSpPr>
        <p:spPr>
          <a:xfrm>
            <a:off x="6181800" y="3762275"/>
            <a:ext cx="1266900" cy="429300"/>
          </a:xfrm>
          <a:prstGeom prst="straightConnector1">
            <a:avLst/>
          </a:prstGeom>
          <a:noFill/>
          <a:ln w="9525" cap="flat" cmpd="sng">
            <a:solidFill>
              <a:schemeClr val="lt1"/>
            </a:solidFill>
            <a:prstDash val="solid"/>
            <a:round/>
            <a:headEnd type="none" w="sm" len="sm"/>
            <a:tailEnd type="none" w="sm" len="sm"/>
          </a:ln>
        </p:spPr>
      </p:cxnSp>
      <p:sp>
        <p:nvSpPr>
          <p:cNvPr id="273" name="Google Shape;273;g23a853370a6_5_40"/>
          <p:cNvSpPr txBox="1"/>
          <p:nvPr/>
        </p:nvSpPr>
        <p:spPr>
          <a:xfrm>
            <a:off x="7448700" y="3976175"/>
            <a:ext cx="3749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100" b="0" i="0" u="none" strike="noStrike" cap="none">
                <a:solidFill>
                  <a:schemeClr val="lt1"/>
                </a:solidFill>
                <a:latin typeface="Raleway Light"/>
                <a:ea typeface="Raleway Light"/>
                <a:cs typeface="Raleway Light"/>
                <a:sym typeface="Raleway Light"/>
              </a:rPr>
              <a:t>Une peau plus propre et mieux irriguée permet de réduire les infections et les problèmes cutanés.</a:t>
            </a:r>
            <a:endParaRPr/>
          </a:p>
        </p:txBody>
      </p:sp>
      <p:cxnSp>
        <p:nvCxnSpPr>
          <p:cNvPr id="274" name="Google Shape;274;g23a853370a6_5_40"/>
          <p:cNvCxnSpPr>
            <a:endCxn id="275" idx="1"/>
          </p:cNvCxnSpPr>
          <p:nvPr/>
        </p:nvCxnSpPr>
        <p:spPr>
          <a:xfrm>
            <a:off x="5600550" y="2257425"/>
            <a:ext cx="1848000" cy="331800"/>
          </a:xfrm>
          <a:prstGeom prst="straightConnector1">
            <a:avLst/>
          </a:prstGeom>
          <a:noFill/>
          <a:ln w="9525" cap="flat" cmpd="sng">
            <a:solidFill>
              <a:schemeClr val="lt1"/>
            </a:solidFill>
            <a:prstDash val="solid"/>
            <a:round/>
            <a:headEnd type="none" w="sm" len="sm"/>
            <a:tailEnd type="none" w="sm" len="sm"/>
          </a:ln>
        </p:spPr>
      </p:cxnSp>
      <p:sp>
        <p:nvSpPr>
          <p:cNvPr id="275" name="Google Shape;275;g23a853370a6_5_40"/>
          <p:cNvSpPr txBox="1"/>
          <p:nvPr/>
        </p:nvSpPr>
        <p:spPr>
          <a:xfrm>
            <a:off x="7448550" y="2373825"/>
            <a:ext cx="362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nl-BE" sz="1100" b="0" i="0" u="none" strike="noStrike" cap="none">
                <a:solidFill>
                  <a:schemeClr val="lt1"/>
                </a:solidFill>
                <a:latin typeface="Raleway Light"/>
                <a:ea typeface="Raleway Light"/>
                <a:cs typeface="Raleway Light"/>
                <a:sym typeface="Raleway Light"/>
              </a:rPr>
              <a:t>Les endorphines sont des « drogues » endogènes, propres à l’organisme, qui ont des effets analgésiques et relaxants.</a:t>
            </a:r>
            <a:endParaRPr/>
          </a:p>
        </p:txBody>
      </p:sp>
      <p:sp>
        <p:nvSpPr>
          <p:cNvPr id="276" name="Google Shape;276;g23a853370a6_5_40"/>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SzPts val="3600"/>
              <a:buNone/>
            </a:pPr>
            <a:fld id="{00000000-1234-1234-1234-123412341234}" type="slidenum">
              <a:rPr lang="nl-BE" sz="2400"/>
              <a:t>23</a:t>
            </a:fld>
            <a:endParaRPr sz="2400"/>
          </a:p>
        </p:txBody>
      </p:sp>
      <p:cxnSp>
        <p:nvCxnSpPr>
          <p:cNvPr id="277" name="Google Shape;277;g23a853370a6_5_40"/>
          <p:cNvCxnSpPr/>
          <p:nvPr/>
        </p:nvCxnSpPr>
        <p:spPr>
          <a:xfrm rot="10800000" flipH="1">
            <a:off x="-161925" y="1439700"/>
            <a:ext cx="1357800" cy="8100"/>
          </a:xfrm>
          <a:prstGeom prst="straightConnector1">
            <a:avLst/>
          </a:prstGeom>
          <a:noFill/>
          <a:ln w="19050" cap="flat" cmpd="sng">
            <a:solidFill>
              <a:schemeClr val="lt1"/>
            </a:solidFill>
            <a:prstDash val="solid"/>
            <a:round/>
            <a:headEnd type="none" w="sm" len="sm"/>
            <a:tailEnd type="none" w="sm" len="sm"/>
          </a:ln>
        </p:spPr>
      </p:cxnSp>
      <p:sp>
        <p:nvSpPr>
          <p:cNvPr id="278" name="Google Shape;278;g23a853370a6_5_40"/>
          <p:cNvSpPr/>
          <p:nvPr/>
        </p:nvSpPr>
        <p:spPr>
          <a:xfrm>
            <a:off x="6119825" y="449275"/>
            <a:ext cx="5040300" cy="1379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g23a853370a6_5_40"/>
          <p:cNvPicPr preferRelativeResize="0"/>
          <p:nvPr/>
        </p:nvPicPr>
        <p:blipFill rotWithShape="1">
          <a:blip r:embed="rId5">
            <a:alphaModFix/>
          </a:blip>
          <a:srcRect/>
          <a:stretch/>
        </p:blipFill>
        <p:spPr>
          <a:xfrm>
            <a:off x="6357100" y="749100"/>
            <a:ext cx="300828" cy="826800"/>
          </a:xfrm>
          <a:prstGeom prst="rect">
            <a:avLst/>
          </a:prstGeom>
          <a:noFill/>
          <a:ln>
            <a:noFill/>
          </a:ln>
        </p:spPr>
      </p:pic>
      <p:sp>
        <p:nvSpPr>
          <p:cNvPr id="280" name="Google Shape;280;g23a853370a6_5_40"/>
          <p:cNvSpPr txBox="1">
            <a:spLocks noGrp="1"/>
          </p:cNvSpPr>
          <p:nvPr>
            <p:ph type="title"/>
          </p:nvPr>
        </p:nvSpPr>
        <p:spPr>
          <a:xfrm>
            <a:off x="6751829" y="851616"/>
            <a:ext cx="1837200" cy="68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sz="1100">
                <a:solidFill>
                  <a:srgbClr val="B2191E"/>
                </a:solidFill>
              </a:rPr>
              <a:t>Température du sauna :</a:t>
            </a:r>
            <a:endParaRPr/>
          </a:p>
          <a:p>
            <a:pPr marL="0" lvl="0" indent="0" algn="l" rtl="0">
              <a:lnSpc>
                <a:spcPct val="90000"/>
              </a:lnSpc>
              <a:spcBef>
                <a:spcPts val="0"/>
              </a:spcBef>
              <a:spcAft>
                <a:spcPts val="0"/>
              </a:spcAft>
              <a:buClr>
                <a:schemeClr val="dk1"/>
              </a:buClr>
              <a:buSzPts val="4400"/>
              <a:buFont typeface="Century Schoolbook"/>
              <a:buNone/>
            </a:pPr>
            <a:r>
              <a:rPr lang="nl-BE" sz="2200">
                <a:solidFill>
                  <a:srgbClr val="B2191E"/>
                </a:solidFill>
              </a:rPr>
              <a:t>45-55 °C</a:t>
            </a:r>
            <a:endParaRPr/>
          </a:p>
        </p:txBody>
      </p:sp>
      <p:pic>
        <p:nvPicPr>
          <p:cNvPr id="281" name="Google Shape;281;g23a853370a6_5_40"/>
          <p:cNvPicPr preferRelativeResize="0"/>
          <p:nvPr/>
        </p:nvPicPr>
        <p:blipFill rotWithShape="1">
          <a:blip r:embed="rId6">
            <a:alphaModFix/>
          </a:blip>
          <a:srcRect/>
          <a:stretch/>
        </p:blipFill>
        <p:spPr>
          <a:xfrm>
            <a:off x="8589035" y="749100"/>
            <a:ext cx="621977" cy="826808"/>
          </a:xfrm>
          <a:prstGeom prst="rect">
            <a:avLst/>
          </a:prstGeom>
          <a:noFill/>
          <a:ln>
            <a:noFill/>
          </a:ln>
        </p:spPr>
      </p:pic>
      <p:sp>
        <p:nvSpPr>
          <p:cNvPr id="282" name="Google Shape;282;g23a853370a6_5_40"/>
          <p:cNvSpPr txBox="1">
            <a:spLocks noGrp="1"/>
          </p:cNvSpPr>
          <p:nvPr>
            <p:ph type="title"/>
          </p:nvPr>
        </p:nvSpPr>
        <p:spPr>
          <a:xfrm>
            <a:off x="9266024" y="851625"/>
            <a:ext cx="1812225" cy="68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entury Schoolbook"/>
              <a:buNone/>
            </a:pPr>
            <a:r>
              <a:rPr lang="nl-BE" sz="2000">
                <a:solidFill>
                  <a:srgbClr val="B2191E"/>
                </a:solidFill>
              </a:rPr>
              <a:t>30-45 min.</a:t>
            </a:r>
            <a:endParaRPr/>
          </a:p>
          <a:p>
            <a:pPr marL="0" lvl="0" indent="0" algn="l" rtl="0">
              <a:lnSpc>
                <a:spcPct val="90000"/>
              </a:lnSpc>
              <a:spcBef>
                <a:spcPts val="0"/>
              </a:spcBef>
              <a:spcAft>
                <a:spcPts val="0"/>
              </a:spcAft>
              <a:buClr>
                <a:schemeClr val="dk1"/>
              </a:buClr>
              <a:buSzPts val="3984"/>
              <a:buFont typeface="Century Schoolbook"/>
              <a:buNone/>
            </a:pPr>
            <a:r>
              <a:rPr lang="nl-BE" sz="1500">
                <a:solidFill>
                  <a:srgbClr val="B2191E"/>
                </a:solidFill>
              </a:rPr>
              <a:t>&gt;3x par semaine</a:t>
            </a:r>
            <a:endParaRPr/>
          </a:p>
        </p:txBody>
      </p:sp>
      <p:sp>
        <p:nvSpPr>
          <p:cNvPr id="283" name="Google Shape;283;g23a853370a6_5_40"/>
          <p:cNvSpPr txBox="1">
            <a:spLocks noGrp="1"/>
          </p:cNvSpPr>
          <p:nvPr>
            <p:ph type="title"/>
          </p:nvPr>
        </p:nvSpPr>
        <p:spPr>
          <a:xfrm>
            <a:off x="4254325" y="5410650"/>
            <a:ext cx="6908400" cy="9981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400"/>
              <a:buFont typeface="Century Schoolbook"/>
              <a:buNone/>
            </a:pPr>
            <a:r>
              <a:rPr lang="nl-BE" sz="2200"/>
              <a:t>Effet :</a:t>
            </a:r>
            <a:endParaRPr/>
          </a:p>
          <a:p>
            <a:pPr marL="0" lvl="0" indent="0" algn="r" rtl="0">
              <a:lnSpc>
                <a:spcPct val="90000"/>
              </a:lnSpc>
              <a:spcBef>
                <a:spcPts val="0"/>
              </a:spcBef>
              <a:spcAft>
                <a:spcPts val="0"/>
              </a:spcAft>
              <a:buClr>
                <a:schemeClr val="dk1"/>
              </a:buClr>
              <a:buSzPts val="4400"/>
              <a:buFont typeface="Century Schoolbook"/>
              <a:buNone/>
            </a:pPr>
            <a:r>
              <a:rPr lang="nl-BE" sz="1422"/>
              <a:t>Réduction des symptômes en cas de: </a:t>
            </a:r>
            <a:endParaRPr/>
          </a:p>
          <a:p>
            <a:pPr marL="0" lvl="0" indent="0" algn="r" rtl="0">
              <a:lnSpc>
                <a:spcPct val="90000"/>
              </a:lnSpc>
              <a:spcBef>
                <a:spcPts val="0"/>
              </a:spcBef>
              <a:spcAft>
                <a:spcPts val="0"/>
              </a:spcAft>
              <a:buClr>
                <a:schemeClr val="dk1"/>
              </a:buClr>
              <a:buSzPts val="4400"/>
              <a:buFont typeface="Century Schoolbook"/>
              <a:buNone/>
            </a:pPr>
            <a:r>
              <a:rPr lang="nl-BE" sz="1422"/>
              <a:t>arthrite, rhumatisme et fibromyalgie</a:t>
            </a:r>
            <a:endParaRPr/>
          </a:p>
          <a:p>
            <a:pPr marL="0" lvl="0" indent="0" algn="r" rtl="0">
              <a:lnSpc>
                <a:spcPct val="90000"/>
              </a:lnSpc>
              <a:spcBef>
                <a:spcPts val="0"/>
              </a:spcBef>
              <a:spcAft>
                <a:spcPts val="0"/>
              </a:spcAft>
              <a:buClr>
                <a:schemeClr val="dk1"/>
              </a:buClr>
              <a:buSzPts val="4400"/>
              <a:buFont typeface="Century Schoolbook"/>
              <a:buNone/>
            </a:pPr>
            <a:r>
              <a:rPr lang="nl-BE" sz="1422"/>
              <a:t>acné, psoriasis et eczéma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3a853370a6_5_66"/>
          <p:cNvSpPr/>
          <p:nvPr/>
        </p:nvSpPr>
        <p:spPr>
          <a:xfrm>
            <a:off x="-95250" y="0"/>
            <a:ext cx="11792100" cy="6858000"/>
          </a:xfrm>
          <a:prstGeom prst="rect">
            <a:avLst/>
          </a:prstGeom>
          <a:gradFill>
            <a:gsLst>
              <a:gs pos="0">
                <a:srgbClr val="750400"/>
              </a:gs>
              <a:gs pos="100000">
                <a:srgbClr val="7E0C0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9" name="Google Shape;289;g23a853370a6_5_66" descr="A picture containing text, silhouette&#10;&#10;Description automatically generated"/>
          <p:cNvPicPr preferRelativeResize="0"/>
          <p:nvPr/>
        </p:nvPicPr>
        <p:blipFill rotWithShape="1">
          <a:blip r:embed="rId3">
            <a:alphaModFix/>
          </a:blip>
          <a:srcRect l="22941" t="2029" r="19969" b="8153"/>
          <a:stretch/>
        </p:blipFill>
        <p:spPr>
          <a:xfrm>
            <a:off x="3497418" y="1819275"/>
            <a:ext cx="4255931" cy="5038799"/>
          </a:xfrm>
          <a:prstGeom prst="rect">
            <a:avLst/>
          </a:prstGeom>
          <a:noFill/>
          <a:ln>
            <a:noFill/>
          </a:ln>
        </p:spPr>
      </p:pic>
      <p:pic>
        <p:nvPicPr>
          <p:cNvPr id="290" name="Google Shape;290;g23a853370a6_5_66"/>
          <p:cNvPicPr preferRelativeResize="0"/>
          <p:nvPr/>
        </p:nvPicPr>
        <p:blipFill rotWithShape="1">
          <a:blip r:embed="rId4">
            <a:alphaModFix amt="4000"/>
          </a:blip>
          <a:srcRect/>
          <a:stretch/>
        </p:blipFill>
        <p:spPr>
          <a:xfrm>
            <a:off x="6915125" y="1193897"/>
            <a:ext cx="5165664" cy="6470502"/>
          </a:xfrm>
          <a:prstGeom prst="rect">
            <a:avLst/>
          </a:prstGeom>
          <a:noFill/>
          <a:ln>
            <a:noFill/>
          </a:ln>
        </p:spPr>
      </p:pic>
      <p:sp>
        <p:nvSpPr>
          <p:cNvPr id="291" name="Google Shape;291;g23a853370a6_5_66"/>
          <p:cNvSpPr txBox="1">
            <a:spLocks noGrp="1"/>
          </p:cNvSpPr>
          <p:nvPr>
            <p:ph type="title"/>
          </p:nvPr>
        </p:nvSpPr>
        <p:spPr>
          <a:xfrm>
            <a:off x="540000" y="450000"/>
            <a:ext cx="5556000" cy="998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203703"/>
              <a:buFont typeface="Century Schoolbook"/>
              <a:buNone/>
            </a:pPr>
            <a:r>
              <a:rPr lang="nl-BE" sz="2400"/>
              <a:t>Effet sur les personnes à la recherche</a:t>
            </a:r>
            <a:br>
              <a:rPr lang="nl-BE"/>
            </a:br>
            <a:r>
              <a:rPr lang="nl-BE" sz="3600"/>
              <a:t>de santé et de bien-être</a:t>
            </a:r>
            <a:endParaRPr/>
          </a:p>
        </p:txBody>
      </p:sp>
      <p:cxnSp>
        <p:nvCxnSpPr>
          <p:cNvPr id="292" name="Google Shape;292;g23a853370a6_5_66"/>
          <p:cNvCxnSpPr>
            <a:stCxn id="293" idx="3"/>
          </p:cNvCxnSpPr>
          <p:nvPr/>
        </p:nvCxnSpPr>
        <p:spPr>
          <a:xfrm>
            <a:off x="3232148" y="2504625"/>
            <a:ext cx="2035200" cy="177300"/>
          </a:xfrm>
          <a:prstGeom prst="straightConnector1">
            <a:avLst/>
          </a:prstGeom>
          <a:noFill/>
          <a:ln w="9525" cap="flat" cmpd="sng">
            <a:solidFill>
              <a:schemeClr val="lt1"/>
            </a:solidFill>
            <a:prstDash val="solid"/>
            <a:round/>
            <a:headEnd type="none" w="sm" len="sm"/>
            <a:tailEnd type="none" w="sm" len="sm"/>
          </a:ln>
        </p:spPr>
      </p:cxnSp>
      <p:sp>
        <p:nvSpPr>
          <p:cNvPr id="293" name="Google Shape;293;g23a853370a6_5_66"/>
          <p:cNvSpPr txBox="1"/>
          <p:nvPr/>
        </p:nvSpPr>
        <p:spPr>
          <a:xfrm>
            <a:off x="502148" y="2373825"/>
            <a:ext cx="2730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lt1"/>
                </a:solidFill>
                <a:latin typeface="Raleway Light"/>
                <a:ea typeface="Raleway Light"/>
                <a:cs typeface="Raleway Light"/>
                <a:sym typeface="Raleway Light"/>
              </a:rPr>
              <a:t>Le système immunitaire est renforcé.</a:t>
            </a:r>
            <a:endParaRPr/>
          </a:p>
        </p:txBody>
      </p:sp>
      <p:cxnSp>
        <p:nvCxnSpPr>
          <p:cNvPr id="294" name="Google Shape;294;g23a853370a6_5_66"/>
          <p:cNvCxnSpPr>
            <a:stCxn id="295" idx="3"/>
          </p:cNvCxnSpPr>
          <p:nvPr/>
        </p:nvCxnSpPr>
        <p:spPr>
          <a:xfrm>
            <a:off x="3232150" y="3617663"/>
            <a:ext cx="2159100" cy="106500"/>
          </a:xfrm>
          <a:prstGeom prst="straightConnector1">
            <a:avLst/>
          </a:prstGeom>
          <a:noFill/>
          <a:ln w="9525" cap="flat" cmpd="sng">
            <a:solidFill>
              <a:schemeClr val="lt1"/>
            </a:solidFill>
            <a:prstDash val="solid"/>
            <a:round/>
            <a:headEnd type="none" w="sm" len="sm"/>
            <a:tailEnd type="none" w="sm" len="sm"/>
          </a:ln>
        </p:spPr>
      </p:cxnSp>
      <p:sp>
        <p:nvSpPr>
          <p:cNvPr id="295" name="Google Shape;295;g23a853370a6_5_66"/>
          <p:cNvSpPr txBox="1"/>
          <p:nvPr/>
        </p:nvSpPr>
        <p:spPr>
          <a:xfrm>
            <a:off x="502150" y="3317513"/>
            <a:ext cx="27300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lt1"/>
                </a:solidFill>
                <a:latin typeface="Raleway Light"/>
                <a:ea typeface="Raleway Light"/>
                <a:cs typeface="Raleway Light"/>
                <a:sym typeface="Raleway Light"/>
              </a:rPr>
              <a:t>L’amélioration de la capacité de circulation sanguine se traduit par un corps sain et une récupération plus rapide.</a:t>
            </a:r>
            <a:endParaRPr/>
          </a:p>
        </p:txBody>
      </p:sp>
      <p:cxnSp>
        <p:nvCxnSpPr>
          <p:cNvPr id="296" name="Google Shape;296;g23a853370a6_5_66"/>
          <p:cNvCxnSpPr>
            <a:endCxn id="297" idx="1"/>
          </p:cNvCxnSpPr>
          <p:nvPr/>
        </p:nvCxnSpPr>
        <p:spPr>
          <a:xfrm>
            <a:off x="5638800" y="3019400"/>
            <a:ext cx="1809600" cy="675000"/>
          </a:xfrm>
          <a:prstGeom prst="straightConnector1">
            <a:avLst/>
          </a:prstGeom>
          <a:noFill/>
          <a:ln w="9525" cap="flat" cmpd="sng">
            <a:solidFill>
              <a:schemeClr val="lt1"/>
            </a:solidFill>
            <a:prstDash val="solid"/>
            <a:round/>
            <a:headEnd type="none" w="sm" len="sm"/>
            <a:tailEnd type="none" w="sm" len="sm"/>
          </a:ln>
        </p:spPr>
      </p:cxnSp>
      <p:sp>
        <p:nvSpPr>
          <p:cNvPr id="297" name="Google Shape;297;g23a853370a6_5_66"/>
          <p:cNvSpPr txBox="1"/>
          <p:nvPr/>
        </p:nvSpPr>
        <p:spPr>
          <a:xfrm>
            <a:off x="7448400" y="3479000"/>
            <a:ext cx="362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BE" sz="1100" b="0" i="0" u="none" strike="noStrike" cap="none">
                <a:solidFill>
                  <a:schemeClr val="lt1"/>
                </a:solidFill>
                <a:latin typeface="Raleway Light"/>
                <a:ea typeface="Raleway Light"/>
                <a:cs typeface="Raleway Light"/>
                <a:sym typeface="Raleway Light"/>
              </a:rPr>
              <a:t>Entraînement cardiovasculaire sans stress pour le corps.</a:t>
            </a:r>
            <a:endParaRPr/>
          </a:p>
        </p:txBody>
      </p:sp>
      <p:cxnSp>
        <p:nvCxnSpPr>
          <p:cNvPr id="298" name="Google Shape;298;g23a853370a6_5_66"/>
          <p:cNvCxnSpPr>
            <a:endCxn id="299" idx="1"/>
          </p:cNvCxnSpPr>
          <p:nvPr/>
        </p:nvCxnSpPr>
        <p:spPr>
          <a:xfrm>
            <a:off x="6238800" y="3962325"/>
            <a:ext cx="1209600" cy="865800"/>
          </a:xfrm>
          <a:prstGeom prst="straightConnector1">
            <a:avLst/>
          </a:prstGeom>
          <a:noFill/>
          <a:ln w="9525" cap="flat" cmpd="sng">
            <a:solidFill>
              <a:schemeClr val="lt1"/>
            </a:solidFill>
            <a:prstDash val="solid"/>
            <a:round/>
            <a:headEnd type="none" w="sm" len="sm"/>
            <a:tailEnd type="none" w="sm" len="sm"/>
          </a:ln>
        </p:spPr>
      </p:cxnSp>
      <p:sp>
        <p:nvSpPr>
          <p:cNvPr id="299" name="Google Shape;299;g23a853370a6_5_66"/>
          <p:cNvSpPr txBox="1"/>
          <p:nvPr/>
        </p:nvSpPr>
        <p:spPr>
          <a:xfrm>
            <a:off x="7448400" y="4612725"/>
            <a:ext cx="362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BE" sz="1100" b="0" i="0" u="none" strike="noStrike" cap="none">
                <a:solidFill>
                  <a:schemeClr val="lt1"/>
                </a:solidFill>
                <a:latin typeface="Raleway Light"/>
                <a:ea typeface="Raleway Light"/>
                <a:cs typeface="Raleway Light"/>
                <a:sym typeface="Raleway Light"/>
              </a:rPr>
              <a:t>La production de collagène permet d’obtenir une peau plus ferme et plus souple.</a:t>
            </a:r>
            <a:endParaRPr/>
          </a:p>
        </p:txBody>
      </p:sp>
      <p:cxnSp>
        <p:nvCxnSpPr>
          <p:cNvPr id="300" name="Google Shape;300;g23a853370a6_5_66"/>
          <p:cNvCxnSpPr>
            <a:endCxn id="301" idx="1"/>
          </p:cNvCxnSpPr>
          <p:nvPr/>
        </p:nvCxnSpPr>
        <p:spPr>
          <a:xfrm>
            <a:off x="5648400" y="2247775"/>
            <a:ext cx="1800000" cy="312900"/>
          </a:xfrm>
          <a:prstGeom prst="straightConnector1">
            <a:avLst/>
          </a:prstGeom>
          <a:noFill/>
          <a:ln w="9525" cap="flat" cmpd="sng">
            <a:solidFill>
              <a:schemeClr val="lt1"/>
            </a:solidFill>
            <a:prstDash val="solid"/>
            <a:round/>
            <a:headEnd type="none" w="sm" len="sm"/>
            <a:tailEnd type="none" w="sm" len="sm"/>
          </a:ln>
        </p:spPr>
      </p:cxnSp>
      <p:sp>
        <p:nvSpPr>
          <p:cNvPr id="301" name="Google Shape;301;g23a853370a6_5_66"/>
          <p:cNvSpPr txBox="1"/>
          <p:nvPr/>
        </p:nvSpPr>
        <p:spPr>
          <a:xfrm>
            <a:off x="7448400" y="2345275"/>
            <a:ext cx="362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BE" sz="1100" b="0" i="0" u="none" strike="noStrike" cap="none">
                <a:solidFill>
                  <a:schemeClr val="lt1"/>
                </a:solidFill>
                <a:latin typeface="Raleway Light"/>
                <a:ea typeface="Raleway Light"/>
                <a:cs typeface="Raleway Light"/>
                <a:sym typeface="Raleway Light"/>
              </a:rPr>
              <a:t>Les endorphines sont des « drogues » endogènes, donc produites par le corps, déstressantes et relaxantes.</a:t>
            </a:r>
            <a:endParaRPr/>
          </a:p>
        </p:txBody>
      </p:sp>
      <p:sp>
        <p:nvSpPr>
          <p:cNvPr id="302" name="Google Shape;302;g23a853370a6_5_66"/>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SzPts val="3600"/>
              <a:buNone/>
            </a:pPr>
            <a:fld id="{00000000-1234-1234-1234-123412341234}" type="slidenum">
              <a:rPr lang="nl-BE" sz="2400"/>
              <a:t>24</a:t>
            </a:fld>
            <a:endParaRPr sz="2400"/>
          </a:p>
        </p:txBody>
      </p:sp>
      <p:cxnSp>
        <p:nvCxnSpPr>
          <p:cNvPr id="303" name="Google Shape;303;g23a853370a6_5_66"/>
          <p:cNvCxnSpPr/>
          <p:nvPr/>
        </p:nvCxnSpPr>
        <p:spPr>
          <a:xfrm>
            <a:off x="-16850" y="1439800"/>
            <a:ext cx="1212600" cy="0"/>
          </a:xfrm>
          <a:prstGeom prst="straightConnector1">
            <a:avLst/>
          </a:prstGeom>
          <a:noFill/>
          <a:ln w="19050" cap="flat" cmpd="sng">
            <a:solidFill>
              <a:schemeClr val="lt1"/>
            </a:solidFill>
            <a:prstDash val="solid"/>
            <a:round/>
            <a:headEnd type="none" w="sm" len="sm"/>
            <a:tailEnd type="none" w="sm" len="sm"/>
          </a:ln>
        </p:spPr>
      </p:cxnSp>
      <p:sp>
        <p:nvSpPr>
          <p:cNvPr id="304" name="Google Shape;304;g23a853370a6_5_66"/>
          <p:cNvSpPr/>
          <p:nvPr/>
        </p:nvSpPr>
        <p:spPr>
          <a:xfrm>
            <a:off x="6119825" y="449275"/>
            <a:ext cx="5040300" cy="1379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 name="Google Shape;305;g23a853370a6_5_66"/>
          <p:cNvPicPr preferRelativeResize="0"/>
          <p:nvPr/>
        </p:nvPicPr>
        <p:blipFill rotWithShape="1">
          <a:blip r:embed="rId5">
            <a:alphaModFix/>
          </a:blip>
          <a:srcRect/>
          <a:stretch/>
        </p:blipFill>
        <p:spPr>
          <a:xfrm>
            <a:off x="6357100" y="749100"/>
            <a:ext cx="300828" cy="826800"/>
          </a:xfrm>
          <a:prstGeom prst="rect">
            <a:avLst/>
          </a:prstGeom>
          <a:noFill/>
          <a:ln>
            <a:noFill/>
          </a:ln>
        </p:spPr>
      </p:pic>
      <p:sp>
        <p:nvSpPr>
          <p:cNvPr id="306" name="Google Shape;306;g23a853370a6_5_66"/>
          <p:cNvSpPr txBox="1">
            <a:spLocks noGrp="1"/>
          </p:cNvSpPr>
          <p:nvPr>
            <p:ph type="title"/>
          </p:nvPr>
        </p:nvSpPr>
        <p:spPr>
          <a:xfrm>
            <a:off x="6751829" y="851616"/>
            <a:ext cx="1837200" cy="68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sz="1100">
                <a:solidFill>
                  <a:srgbClr val="B2191E"/>
                </a:solidFill>
              </a:rPr>
              <a:t>Température du sauna :</a:t>
            </a:r>
            <a:endParaRPr/>
          </a:p>
          <a:p>
            <a:pPr marL="0" lvl="0" indent="0" algn="l" rtl="0">
              <a:lnSpc>
                <a:spcPct val="90000"/>
              </a:lnSpc>
              <a:spcBef>
                <a:spcPts val="0"/>
              </a:spcBef>
              <a:spcAft>
                <a:spcPts val="0"/>
              </a:spcAft>
              <a:buClr>
                <a:schemeClr val="dk1"/>
              </a:buClr>
              <a:buSzPts val="4400"/>
              <a:buFont typeface="Century Schoolbook"/>
              <a:buNone/>
            </a:pPr>
            <a:r>
              <a:rPr lang="nl-BE" sz="2200">
                <a:solidFill>
                  <a:srgbClr val="B2191E"/>
                </a:solidFill>
              </a:rPr>
              <a:t>45-60 °C</a:t>
            </a:r>
            <a:endParaRPr/>
          </a:p>
        </p:txBody>
      </p:sp>
      <p:pic>
        <p:nvPicPr>
          <p:cNvPr id="307" name="Google Shape;307;g23a853370a6_5_66"/>
          <p:cNvPicPr preferRelativeResize="0"/>
          <p:nvPr/>
        </p:nvPicPr>
        <p:blipFill rotWithShape="1">
          <a:blip r:embed="rId6">
            <a:alphaModFix/>
          </a:blip>
          <a:srcRect/>
          <a:stretch/>
        </p:blipFill>
        <p:spPr>
          <a:xfrm>
            <a:off x="8589035" y="749100"/>
            <a:ext cx="621977" cy="826808"/>
          </a:xfrm>
          <a:prstGeom prst="rect">
            <a:avLst/>
          </a:prstGeom>
          <a:noFill/>
          <a:ln>
            <a:noFill/>
          </a:ln>
        </p:spPr>
      </p:pic>
      <p:sp>
        <p:nvSpPr>
          <p:cNvPr id="308" name="Google Shape;308;g23a853370a6_5_66"/>
          <p:cNvSpPr txBox="1">
            <a:spLocks noGrp="1"/>
          </p:cNvSpPr>
          <p:nvPr>
            <p:ph type="title"/>
          </p:nvPr>
        </p:nvSpPr>
        <p:spPr>
          <a:xfrm>
            <a:off x="9266025" y="851625"/>
            <a:ext cx="1894100" cy="680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222222"/>
              <a:buFont typeface="Century Schoolbook"/>
              <a:buNone/>
            </a:pPr>
            <a:r>
              <a:rPr lang="nl-BE" sz="2200">
                <a:solidFill>
                  <a:srgbClr val="B2191E"/>
                </a:solidFill>
              </a:rPr>
              <a:t>20-35 min.</a:t>
            </a:r>
            <a:endParaRPr/>
          </a:p>
          <a:p>
            <a:pPr marL="0" lvl="0" indent="0" algn="l" rtl="0">
              <a:lnSpc>
                <a:spcPct val="90000"/>
              </a:lnSpc>
              <a:spcBef>
                <a:spcPts val="0"/>
              </a:spcBef>
              <a:spcAft>
                <a:spcPts val="0"/>
              </a:spcAft>
              <a:buClr>
                <a:schemeClr val="dk1"/>
              </a:buClr>
              <a:buSzPct val="295579"/>
              <a:buFont typeface="Century Schoolbook"/>
              <a:buNone/>
            </a:pPr>
            <a:r>
              <a:rPr lang="nl-BE" sz="1654">
                <a:solidFill>
                  <a:srgbClr val="B2191E"/>
                </a:solidFill>
              </a:rPr>
              <a:t>1 à 3x par semaine</a:t>
            </a:r>
            <a:endParaRPr/>
          </a:p>
        </p:txBody>
      </p:sp>
      <p:cxnSp>
        <p:nvCxnSpPr>
          <p:cNvPr id="309" name="Google Shape;309;g23a853370a6_5_66"/>
          <p:cNvCxnSpPr>
            <a:stCxn id="310" idx="3"/>
          </p:cNvCxnSpPr>
          <p:nvPr/>
        </p:nvCxnSpPr>
        <p:spPr>
          <a:xfrm rot="10800000" flipH="1">
            <a:off x="3232150" y="4695900"/>
            <a:ext cx="2025600" cy="72900"/>
          </a:xfrm>
          <a:prstGeom prst="straightConnector1">
            <a:avLst/>
          </a:prstGeom>
          <a:noFill/>
          <a:ln w="9525" cap="flat" cmpd="sng">
            <a:solidFill>
              <a:schemeClr val="lt1"/>
            </a:solidFill>
            <a:prstDash val="solid"/>
            <a:round/>
            <a:headEnd type="none" w="sm" len="sm"/>
            <a:tailEnd type="none" w="sm" len="sm"/>
          </a:ln>
        </p:spPr>
      </p:cxnSp>
      <p:sp>
        <p:nvSpPr>
          <p:cNvPr id="310" name="Google Shape;310;g23a853370a6_5_66"/>
          <p:cNvSpPr txBox="1"/>
          <p:nvPr/>
        </p:nvSpPr>
        <p:spPr>
          <a:xfrm>
            <a:off x="502150" y="4553400"/>
            <a:ext cx="27300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lt1"/>
                </a:solidFill>
                <a:latin typeface="Raleway Light"/>
                <a:ea typeface="Raleway Light"/>
                <a:cs typeface="Raleway Light"/>
                <a:sym typeface="Raleway Light"/>
              </a:rPr>
              <a:t>La réorientation des cellules graisseuses réduit la cellulite.</a:t>
            </a:r>
            <a:endParaRPr/>
          </a:p>
        </p:txBody>
      </p:sp>
      <p:sp>
        <p:nvSpPr>
          <p:cNvPr id="311" name="Google Shape;311;g23a853370a6_5_66"/>
          <p:cNvSpPr txBox="1">
            <a:spLocks noGrp="1"/>
          </p:cNvSpPr>
          <p:nvPr>
            <p:ph type="title"/>
          </p:nvPr>
        </p:nvSpPr>
        <p:spPr>
          <a:xfrm>
            <a:off x="6122425" y="5410650"/>
            <a:ext cx="5040300" cy="9981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400"/>
              <a:buFont typeface="Century Schoolbook"/>
              <a:buNone/>
            </a:pPr>
            <a:r>
              <a:rPr lang="nl-BE" sz="2200"/>
              <a:t>Effet :</a:t>
            </a:r>
            <a:endParaRPr/>
          </a:p>
          <a:p>
            <a:pPr marL="0" lvl="0" indent="0" algn="r" rtl="0">
              <a:lnSpc>
                <a:spcPct val="90000"/>
              </a:lnSpc>
              <a:spcBef>
                <a:spcPts val="0"/>
              </a:spcBef>
              <a:spcAft>
                <a:spcPts val="0"/>
              </a:spcAft>
              <a:buClr>
                <a:schemeClr val="dk1"/>
              </a:buClr>
              <a:buSzPts val="4400"/>
              <a:buFont typeface="Century Schoolbook"/>
              <a:buNone/>
            </a:pPr>
            <a:r>
              <a:rPr lang="nl-BE" sz="1422"/>
              <a:t>Réduction du stress</a:t>
            </a:r>
            <a:br>
              <a:rPr lang="nl-BE" sz="1422"/>
            </a:br>
            <a:r>
              <a:rPr lang="nl-BE" sz="1422"/>
              <a:t>et un sentiment général</a:t>
            </a:r>
            <a:br>
              <a:rPr lang="nl-BE" sz="1422"/>
            </a:br>
            <a:r>
              <a:rPr lang="nl-BE" sz="1422"/>
              <a:t>de détente et d’énergie.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3a853370a6_5_99"/>
          <p:cNvSpPr/>
          <p:nvPr/>
        </p:nvSpPr>
        <p:spPr>
          <a:xfrm>
            <a:off x="-95250" y="0"/>
            <a:ext cx="11792100" cy="6858000"/>
          </a:xfrm>
          <a:prstGeom prst="rect">
            <a:avLst/>
          </a:prstGeom>
          <a:gradFill>
            <a:gsLst>
              <a:gs pos="0">
                <a:srgbClr val="750400"/>
              </a:gs>
              <a:gs pos="100000">
                <a:srgbClr val="7E0C0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7" name="Google Shape;317;g23a853370a6_5_99" descr="A picture containing text, silhouette&#10;&#10;Description automatically generated"/>
          <p:cNvPicPr preferRelativeResize="0"/>
          <p:nvPr/>
        </p:nvPicPr>
        <p:blipFill rotWithShape="1">
          <a:blip r:embed="rId3">
            <a:alphaModFix/>
          </a:blip>
          <a:srcRect l="22941" t="2029" r="19969" b="8153"/>
          <a:stretch/>
        </p:blipFill>
        <p:spPr>
          <a:xfrm>
            <a:off x="3497418" y="1819275"/>
            <a:ext cx="4255931" cy="5038799"/>
          </a:xfrm>
          <a:prstGeom prst="rect">
            <a:avLst/>
          </a:prstGeom>
          <a:noFill/>
          <a:ln>
            <a:noFill/>
          </a:ln>
        </p:spPr>
      </p:pic>
      <p:pic>
        <p:nvPicPr>
          <p:cNvPr id="318" name="Google Shape;318;g23a853370a6_5_99"/>
          <p:cNvPicPr preferRelativeResize="0"/>
          <p:nvPr/>
        </p:nvPicPr>
        <p:blipFill rotWithShape="1">
          <a:blip r:embed="rId4">
            <a:alphaModFix amt="4000"/>
          </a:blip>
          <a:srcRect/>
          <a:stretch/>
        </p:blipFill>
        <p:spPr>
          <a:xfrm>
            <a:off x="6915125" y="1193897"/>
            <a:ext cx="5165664" cy="6470502"/>
          </a:xfrm>
          <a:prstGeom prst="rect">
            <a:avLst/>
          </a:prstGeom>
          <a:noFill/>
          <a:ln>
            <a:noFill/>
          </a:ln>
        </p:spPr>
      </p:pic>
      <p:sp>
        <p:nvSpPr>
          <p:cNvPr id="319" name="Google Shape;319;g23a853370a6_5_99"/>
          <p:cNvSpPr txBox="1">
            <a:spLocks noGrp="1"/>
          </p:cNvSpPr>
          <p:nvPr>
            <p:ph type="title"/>
          </p:nvPr>
        </p:nvSpPr>
        <p:spPr>
          <a:xfrm>
            <a:off x="540000" y="450000"/>
            <a:ext cx="5642722"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sz="2200"/>
              <a:t>Effet sur les personnes à la recherche de </a:t>
            </a:r>
            <a:endParaRPr/>
          </a:p>
          <a:p>
            <a:pPr marL="0" lvl="0" indent="0" algn="l" rtl="0">
              <a:lnSpc>
                <a:spcPct val="90000"/>
              </a:lnSpc>
              <a:spcBef>
                <a:spcPts val="0"/>
              </a:spcBef>
              <a:spcAft>
                <a:spcPts val="0"/>
              </a:spcAft>
              <a:buClr>
                <a:schemeClr val="dk1"/>
              </a:buClr>
              <a:buSzPts val="4400"/>
              <a:buFont typeface="Century Schoolbook"/>
              <a:buNone/>
            </a:pPr>
            <a:r>
              <a:rPr lang="nl-BE"/>
              <a:t>sport et de récupération</a:t>
            </a:r>
            <a:endParaRPr/>
          </a:p>
        </p:txBody>
      </p:sp>
      <p:cxnSp>
        <p:nvCxnSpPr>
          <p:cNvPr id="320" name="Google Shape;320;g23a853370a6_5_99"/>
          <p:cNvCxnSpPr>
            <a:stCxn id="321" idx="3"/>
          </p:cNvCxnSpPr>
          <p:nvPr/>
        </p:nvCxnSpPr>
        <p:spPr>
          <a:xfrm>
            <a:off x="3232148" y="2673975"/>
            <a:ext cx="2035200" cy="177300"/>
          </a:xfrm>
          <a:prstGeom prst="straightConnector1">
            <a:avLst/>
          </a:prstGeom>
          <a:noFill/>
          <a:ln w="9525" cap="flat" cmpd="sng">
            <a:solidFill>
              <a:schemeClr val="lt1"/>
            </a:solidFill>
            <a:prstDash val="solid"/>
            <a:round/>
            <a:headEnd type="none" w="sm" len="sm"/>
            <a:tailEnd type="none" w="sm" len="sm"/>
          </a:ln>
        </p:spPr>
      </p:cxnSp>
      <p:sp>
        <p:nvSpPr>
          <p:cNvPr id="321" name="Google Shape;321;g23a853370a6_5_99"/>
          <p:cNvSpPr txBox="1"/>
          <p:nvPr/>
        </p:nvSpPr>
        <p:spPr>
          <a:xfrm>
            <a:off x="502148" y="2373825"/>
            <a:ext cx="27300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lt1"/>
                </a:solidFill>
                <a:latin typeface="Raleway Light"/>
                <a:ea typeface="Raleway Light"/>
                <a:cs typeface="Raleway Light"/>
                <a:sym typeface="Raleway Light"/>
              </a:rPr>
              <a:t>Les protéines de choc thermique sont produites. Résultat : une récupération plus rapide et de meilleure qualité.</a:t>
            </a:r>
            <a:endParaRPr/>
          </a:p>
        </p:txBody>
      </p:sp>
      <p:cxnSp>
        <p:nvCxnSpPr>
          <p:cNvPr id="322" name="Google Shape;322;g23a853370a6_5_99"/>
          <p:cNvCxnSpPr>
            <a:stCxn id="323" idx="3"/>
          </p:cNvCxnSpPr>
          <p:nvPr/>
        </p:nvCxnSpPr>
        <p:spPr>
          <a:xfrm>
            <a:off x="3232150" y="3702263"/>
            <a:ext cx="2159100" cy="106500"/>
          </a:xfrm>
          <a:prstGeom prst="straightConnector1">
            <a:avLst/>
          </a:prstGeom>
          <a:noFill/>
          <a:ln w="9525" cap="flat" cmpd="sng">
            <a:solidFill>
              <a:schemeClr val="lt1"/>
            </a:solidFill>
            <a:prstDash val="solid"/>
            <a:round/>
            <a:headEnd type="none" w="sm" len="sm"/>
            <a:tailEnd type="none" w="sm" len="sm"/>
          </a:ln>
        </p:spPr>
      </p:cxnSp>
      <p:sp>
        <p:nvSpPr>
          <p:cNvPr id="323" name="Google Shape;323;g23a853370a6_5_99"/>
          <p:cNvSpPr txBox="1"/>
          <p:nvPr/>
        </p:nvSpPr>
        <p:spPr>
          <a:xfrm>
            <a:off x="502150" y="3317513"/>
            <a:ext cx="27300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lt1"/>
                </a:solidFill>
                <a:latin typeface="Raleway Light"/>
                <a:ea typeface="Raleway Light"/>
                <a:cs typeface="Raleway Light"/>
                <a:sym typeface="Raleway Light"/>
              </a:rPr>
              <a:t>L’élimination des toxines et des déchets et l’apport d’éléments constitutifs permettent une récupération plus rapide et une diminution de l’accumulation d’acide lactique.</a:t>
            </a:r>
            <a:endParaRPr/>
          </a:p>
        </p:txBody>
      </p:sp>
      <p:cxnSp>
        <p:nvCxnSpPr>
          <p:cNvPr id="324" name="Google Shape;324;g23a853370a6_5_99"/>
          <p:cNvCxnSpPr>
            <a:endCxn id="325" idx="1"/>
          </p:cNvCxnSpPr>
          <p:nvPr/>
        </p:nvCxnSpPr>
        <p:spPr>
          <a:xfrm>
            <a:off x="5667300" y="3029000"/>
            <a:ext cx="1781100" cy="665400"/>
          </a:xfrm>
          <a:prstGeom prst="straightConnector1">
            <a:avLst/>
          </a:prstGeom>
          <a:noFill/>
          <a:ln w="9525" cap="flat" cmpd="sng">
            <a:solidFill>
              <a:schemeClr val="lt1"/>
            </a:solidFill>
            <a:prstDash val="solid"/>
            <a:round/>
            <a:headEnd type="none" w="sm" len="sm"/>
            <a:tailEnd type="none" w="sm" len="sm"/>
          </a:ln>
        </p:spPr>
      </p:cxnSp>
      <p:sp>
        <p:nvSpPr>
          <p:cNvPr id="325" name="Google Shape;325;g23a853370a6_5_99"/>
          <p:cNvSpPr txBox="1"/>
          <p:nvPr/>
        </p:nvSpPr>
        <p:spPr>
          <a:xfrm>
            <a:off x="7448400" y="3479000"/>
            <a:ext cx="362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BE" sz="1100" b="0" i="0" u="none" strike="noStrike" cap="none">
                <a:solidFill>
                  <a:schemeClr val="lt1"/>
                </a:solidFill>
                <a:latin typeface="Raleway Light"/>
                <a:ea typeface="Raleway Light"/>
                <a:cs typeface="Raleway Light"/>
                <a:sym typeface="Raleway Light"/>
              </a:rPr>
              <a:t>Entraînement cardiovasculaire sans stress pour le corps.</a:t>
            </a:r>
            <a:endParaRPr/>
          </a:p>
        </p:txBody>
      </p:sp>
      <p:cxnSp>
        <p:nvCxnSpPr>
          <p:cNvPr id="326" name="Google Shape;326;g23a853370a6_5_99"/>
          <p:cNvCxnSpPr>
            <a:endCxn id="327" idx="1"/>
          </p:cNvCxnSpPr>
          <p:nvPr/>
        </p:nvCxnSpPr>
        <p:spPr>
          <a:xfrm>
            <a:off x="5972100" y="4533824"/>
            <a:ext cx="1476300" cy="294300"/>
          </a:xfrm>
          <a:prstGeom prst="straightConnector1">
            <a:avLst/>
          </a:prstGeom>
          <a:noFill/>
          <a:ln w="9525" cap="flat" cmpd="sng">
            <a:solidFill>
              <a:schemeClr val="lt1"/>
            </a:solidFill>
            <a:prstDash val="solid"/>
            <a:round/>
            <a:headEnd type="none" w="sm" len="sm"/>
            <a:tailEnd type="none" w="sm" len="sm"/>
          </a:ln>
        </p:spPr>
      </p:cxnSp>
      <p:sp>
        <p:nvSpPr>
          <p:cNvPr id="327" name="Google Shape;327;g23a853370a6_5_99"/>
          <p:cNvSpPr txBox="1"/>
          <p:nvPr/>
        </p:nvSpPr>
        <p:spPr>
          <a:xfrm>
            <a:off x="7448400" y="4612724"/>
            <a:ext cx="362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BE" sz="1100" b="0" i="0" u="none" strike="noStrike" cap="none">
                <a:solidFill>
                  <a:schemeClr val="lt1"/>
                </a:solidFill>
                <a:latin typeface="Raleway Light"/>
                <a:ea typeface="Raleway Light"/>
                <a:cs typeface="Raleway Light"/>
                <a:sym typeface="Raleway Light"/>
              </a:rPr>
              <a:t>L’amélioration de la capacité de circulation sanguine permet une récupération plus rapide pendant et après l’exercice.</a:t>
            </a:r>
            <a:endParaRPr/>
          </a:p>
        </p:txBody>
      </p:sp>
      <p:cxnSp>
        <p:nvCxnSpPr>
          <p:cNvPr id="328" name="Google Shape;328;g23a853370a6_5_99"/>
          <p:cNvCxnSpPr>
            <a:endCxn id="329" idx="1"/>
          </p:cNvCxnSpPr>
          <p:nvPr/>
        </p:nvCxnSpPr>
        <p:spPr>
          <a:xfrm>
            <a:off x="5657700" y="2200225"/>
            <a:ext cx="1790700" cy="445200"/>
          </a:xfrm>
          <a:prstGeom prst="straightConnector1">
            <a:avLst/>
          </a:prstGeom>
          <a:noFill/>
          <a:ln w="9525" cap="flat" cmpd="sng">
            <a:solidFill>
              <a:schemeClr val="lt1"/>
            </a:solidFill>
            <a:prstDash val="solid"/>
            <a:round/>
            <a:headEnd type="none" w="sm" len="sm"/>
            <a:tailEnd type="none" w="sm" len="sm"/>
          </a:ln>
        </p:spPr>
      </p:cxnSp>
      <p:sp>
        <p:nvSpPr>
          <p:cNvPr id="329" name="Google Shape;329;g23a853370a6_5_99"/>
          <p:cNvSpPr txBox="1"/>
          <p:nvPr/>
        </p:nvSpPr>
        <p:spPr>
          <a:xfrm>
            <a:off x="7448400" y="2345275"/>
            <a:ext cx="36297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BE" sz="1100" b="0" i="0" u="none" strike="noStrike" cap="none">
                <a:solidFill>
                  <a:schemeClr val="lt1"/>
                </a:solidFill>
                <a:latin typeface="Raleway Light"/>
                <a:ea typeface="Raleway Light"/>
                <a:cs typeface="Raleway Light"/>
                <a:sym typeface="Raleway Light"/>
              </a:rPr>
              <a:t>La capacité de guérison du corps augmente, ce qui permet une guérison plus rapide après une blessure.</a:t>
            </a:r>
            <a:endParaRPr/>
          </a:p>
        </p:txBody>
      </p:sp>
      <p:sp>
        <p:nvSpPr>
          <p:cNvPr id="330" name="Google Shape;330;g23a853370a6_5_99"/>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SzPts val="3600"/>
              <a:buNone/>
            </a:pPr>
            <a:fld id="{00000000-1234-1234-1234-123412341234}" type="slidenum">
              <a:rPr lang="nl-BE" sz="2400"/>
              <a:t>25</a:t>
            </a:fld>
            <a:endParaRPr sz="2400"/>
          </a:p>
        </p:txBody>
      </p:sp>
      <p:cxnSp>
        <p:nvCxnSpPr>
          <p:cNvPr id="331" name="Google Shape;331;g23a853370a6_5_99"/>
          <p:cNvCxnSpPr/>
          <p:nvPr/>
        </p:nvCxnSpPr>
        <p:spPr>
          <a:xfrm>
            <a:off x="-16850" y="1439800"/>
            <a:ext cx="1212600" cy="0"/>
          </a:xfrm>
          <a:prstGeom prst="straightConnector1">
            <a:avLst/>
          </a:prstGeom>
          <a:noFill/>
          <a:ln w="19050" cap="flat" cmpd="sng">
            <a:solidFill>
              <a:schemeClr val="lt1"/>
            </a:solidFill>
            <a:prstDash val="solid"/>
            <a:round/>
            <a:headEnd type="none" w="sm" len="sm"/>
            <a:tailEnd type="none" w="sm" len="sm"/>
          </a:ln>
        </p:spPr>
      </p:cxnSp>
      <p:sp>
        <p:nvSpPr>
          <p:cNvPr id="332" name="Google Shape;332;g23a853370a6_5_99"/>
          <p:cNvSpPr/>
          <p:nvPr/>
        </p:nvSpPr>
        <p:spPr>
          <a:xfrm>
            <a:off x="6119825" y="449275"/>
            <a:ext cx="5040300" cy="1379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3" name="Google Shape;333;g23a853370a6_5_99"/>
          <p:cNvPicPr preferRelativeResize="0"/>
          <p:nvPr/>
        </p:nvPicPr>
        <p:blipFill rotWithShape="1">
          <a:blip r:embed="rId5">
            <a:alphaModFix/>
          </a:blip>
          <a:srcRect/>
          <a:stretch/>
        </p:blipFill>
        <p:spPr>
          <a:xfrm>
            <a:off x="6357100" y="749100"/>
            <a:ext cx="300828" cy="826800"/>
          </a:xfrm>
          <a:prstGeom prst="rect">
            <a:avLst/>
          </a:prstGeom>
          <a:noFill/>
          <a:ln>
            <a:noFill/>
          </a:ln>
        </p:spPr>
      </p:pic>
      <p:sp>
        <p:nvSpPr>
          <p:cNvPr id="334" name="Google Shape;334;g23a853370a6_5_99"/>
          <p:cNvSpPr txBox="1">
            <a:spLocks noGrp="1"/>
          </p:cNvSpPr>
          <p:nvPr>
            <p:ph type="title"/>
          </p:nvPr>
        </p:nvSpPr>
        <p:spPr>
          <a:xfrm>
            <a:off x="6751829" y="851616"/>
            <a:ext cx="1837200" cy="68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sz="1100">
                <a:solidFill>
                  <a:srgbClr val="B2191E"/>
                </a:solidFill>
              </a:rPr>
              <a:t>Température du sauna :</a:t>
            </a:r>
            <a:endParaRPr/>
          </a:p>
          <a:p>
            <a:pPr marL="0" lvl="0" indent="0" algn="l" rtl="0">
              <a:lnSpc>
                <a:spcPct val="90000"/>
              </a:lnSpc>
              <a:spcBef>
                <a:spcPts val="0"/>
              </a:spcBef>
              <a:spcAft>
                <a:spcPts val="0"/>
              </a:spcAft>
              <a:buClr>
                <a:schemeClr val="dk1"/>
              </a:buClr>
              <a:buSzPts val="4400"/>
              <a:buFont typeface="Century Schoolbook"/>
              <a:buNone/>
            </a:pPr>
            <a:r>
              <a:rPr lang="nl-BE" sz="2200">
                <a:solidFill>
                  <a:srgbClr val="B2191E"/>
                </a:solidFill>
              </a:rPr>
              <a:t>45-65 °C</a:t>
            </a:r>
            <a:endParaRPr/>
          </a:p>
        </p:txBody>
      </p:sp>
      <p:pic>
        <p:nvPicPr>
          <p:cNvPr id="335" name="Google Shape;335;g23a853370a6_5_99"/>
          <p:cNvPicPr preferRelativeResize="0"/>
          <p:nvPr/>
        </p:nvPicPr>
        <p:blipFill rotWithShape="1">
          <a:blip r:embed="rId6">
            <a:alphaModFix/>
          </a:blip>
          <a:srcRect/>
          <a:stretch/>
        </p:blipFill>
        <p:spPr>
          <a:xfrm>
            <a:off x="8360435" y="749100"/>
            <a:ext cx="621977" cy="826808"/>
          </a:xfrm>
          <a:prstGeom prst="rect">
            <a:avLst/>
          </a:prstGeom>
          <a:noFill/>
          <a:ln>
            <a:noFill/>
          </a:ln>
        </p:spPr>
      </p:pic>
      <p:sp>
        <p:nvSpPr>
          <p:cNvPr id="336" name="Google Shape;336;g23a853370a6_5_99"/>
          <p:cNvSpPr txBox="1">
            <a:spLocks noGrp="1"/>
          </p:cNvSpPr>
          <p:nvPr>
            <p:ph type="title"/>
          </p:nvPr>
        </p:nvSpPr>
        <p:spPr>
          <a:xfrm>
            <a:off x="8995125" y="851625"/>
            <a:ext cx="2202600" cy="680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200000"/>
              <a:buFont typeface="Century Schoolbook"/>
              <a:buNone/>
            </a:pPr>
            <a:r>
              <a:rPr lang="nl-BE" sz="2200">
                <a:solidFill>
                  <a:srgbClr val="B2191E"/>
                </a:solidFill>
              </a:rPr>
              <a:t>30-45 min.</a:t>
            </a:r>
            <a:endParaRPr/>
          </a:p>
          <a:p>
            <a:pPr marL="0" lvl="0" indent="0" algn="l" rtl="0">
              <a:lnSpc>
                <a:spcPct val="90000"/>
              </a:lnSpc>
              <a:spcBef>
                <a:spcPts val="0"/>
              </a:spcBef>
              <a:spcAft>
                <a:spcPts val="0"/>
              </a:spcAft>
              <a:buClr>
                <a:schemeClr val="dk1"/>
              </a:buClr>
              <a:buSzPct val="265610"/>
              <a:buFont typeface="Century Schoolbook"/>
              <a:buNone/>
            </a:pPr>
            <a:r>
              <a:rPr lang="nl-BE" sz="1654">
                <a:solidFill>
                  <a:srgbClr val="B2191E"/>
                </a:solidFill>
              </a:rPr>
              <a:t>1x par semaine</a:t>
            </a:r>
            <a:br>
              <a:rPr lang="nl-BE" sz="1654">
                <a:solidFill>
                  <a:srgbClr val="B2191E"/>
                </a:solidFill>
              </a:rPr>
            </a:br>
            <a:r>
              <a:rPr lang="nl-BE" sz="1200">
                <a:solidFill>
                  <a:srgbClr val="B2191E"/>
                </a:solidFill>
              </a:rPr>
              <a:t>et/ou avant et après le sport</a:t>
            </a:r>
            <a:endParaRPr/>
          </a:p>
        </p:txBody>
      </p:sp>
      <p:cxnSp>
        <p:nvCxnSpPr>
          <p:cNvPr id="337" name="Google Shape;337;g23a853370a6_5_99"/>
          <p:cNvCxnSpPr>
            <a:stCxn id="338" idx="3"/>
          </p:cNvCxnSpPr>
          <p:nvPr/>
        </p:nvCxnSpPr>
        <p:spPr>
          <a:xfrm rot="10800000" flipH="1">
            <a:off x="3232150" y="4865250"/>
            <a:ext cx="2025600" cy="72900"/>
          </a:xfrm>
          <a:prstGeom prst="straightConnector1">
            <a:avLst/>
          </a:prstGeom>
          <a:noFill/>
          <a:ln w="9525" cap="flat" cmpd="sng">
            <a:solidFill>
              <a:schemeClr val="lt1"/>
            </a:solidFill>
            <a:prstDash val="solid"/>
            <a:round/>
            <a:headEnd type="none" w="sm" len="sm"/>
            <a:tailEnd type="none" w="sm" len="sm"/>
          </a:ln>
        </p:spPr>
      </p:cxnSp>
      <p:sp>
        <p:nvSpPr>
          <p:cNvPr id="338" name="Google Shape;338;g23a853370a6_5_99"/>
          <p:cNvSpPr txBox="1"/>
          <p:nvPr/>
        </p:nvSpPr>
        <p:spPr>
          <a:xfrm>
            <a:off x="502150" y="4553400"/>
            <a:ext cx="27300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lt1"/>
                </a:solidFill>
                <a:latin typeface="Raleway Light"/>
                <a:ea typeface="Raleway Light"/>
                <a:cs typeface="Raleway Light"/>
                <a:sym typeface="Raleway Light"/>
              </a:rPr>
              <a:t>L’échauffement avant l’entraînement permet d’améliorer la souplesse et de réduire le risque de blessure.</a:t>
            </a:r>
            <a:endParaRPr/>
          </a:p>
        </p:txBody>
      </p:sp>
      <p:sp>
        <p:nvSpPr>
          <p:cNvPr id="339" name="Google Shape;339;g23a853370a6_5_99"/>
          <p:cNvSpPr txBox="1">
            <a:spLocks noGrp="1"/>
          </p:cNvSpPr>
          <p:nvPr>
            <p:ph type="title"/>
          </p:nvPr>
        </p:nvSpPr>
        <p:spPr>
          <a:xfrm>
            <a:off x="8086725" y="5410650"/>
            <a:ext cx="3075900" cy="998100"/>
          </a:xfrm>
          <a:prstGeom prst="rect">
            <a:avLst/>
          </a:prstGeom>
          <a:noFill/>
          <a:ln>
            <a:noFill/>
          </a:ln>
        </p:spPr>
        <p:txBody>
          <a:bodyPr spcFirstLastPara="1" wrap="square" lIns="91425" tIns="45700" rIns="91425" bIns="45700" anchor="b" anchorCtr="0">
            <a:normAutofit fontScale="90000"/>
          </a:bodyPr>
          <a:lstStyle/>
          <a:p>
            <a:pPr marL="0" lvl="0" indent="0" algn="r" rtl="0">
              <a:lnSpc>
                <a:spcPct val="90000"/>
              </a:lnSpc>
              <a:spcBef>
                <a:spcPts val="0"/>
              </a:spcBef>
              <a:spcAft>
                <a:spcPts val="0"/>
              </a:spcAft>
              <a:buClr>
                <a:schemeClr val="dk1"/>
              </a:buClr>
              <a:buSzPct val="200000"/>
              <a:buFont typeface="Century Schoolbook"/>
              <a:buNone/>
            </a:pPr>
            <a:r>
              <a:rPr lang="nl-BE" sz="2200"/>
              <a:t>Effet :</a:t>
            </a:r>
            <a:endParaRPr/>
          </a:p>
          <a:p>
            <a:pPr marL="0" lvl="0" indent="0" algn="r" rtl="0">
              <a:lnSpc>
                <a:spcPct val="90000"/>
              </a:lnSpc>
              <a:spcBef>
                <a:spcPts val="0"/>
              </a:spcBef>
              <a:spcAft>
                <a:spcPts val="0"/>
              </a:spcAft>
              <a:buClr>
                <a:schemeClr val="dk1"/>
              </a:buClr>
              <a:buSzPct val="77343"/>
              <a:buFont typeface="Arial"/>
              <a:buNone/>
            </a:pPr>
            <a:r>
              <a:rPr lang="nl-BE" sz="1422"/>
              <a:t>Impact significatif sur la récupération après un effort sportif et accoutumance à la chaleur.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3a853370a6_5_133"/>
          <p:cNvSpPr/>
          <p:nvPr/>
        </p:nvSpPr>
        <p:spPr>
          <a:xfrm>
            <a:off x="-95250" y="0"/>
            <a:ext cx="11792100" cy="6858000"/>
          </a:xfrm>
          <a:prstGeom prst="rect">
            <a:avLst/>
          </a:prstGeom>
          <a:gradFill>
            <a:gsLst>
              <a:gs pos="0">
                <a:srgbClr val="750400"/>
              </a:gs>
              <a:gs pos="100000">
                <a:srgbClr val="7E0C02"/>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5" name="Google Shape;345;g23a853370a6_5_133" descr="A picture containing text, silhouette&#10;&#10;Description automatically generated"/>
          <p:cNvPicPr preferRelativeResize="0"/>
          <p:nvPr/>
        </p:nvPicPr>
        <p:blipFill rotWithShape="1">
          <a:blip r:embed="rId3">
            <a:alphaModFix/>
          </a:blip>
          <a:srcRect l="22941" t="2029" r="19969" b="8153"/>
          <a:stretch/>
        </p:blipFill>
        <p:spPr>
          <a:xfrm>
            <a:off x="3497418" y="1819275"/>
            <a:ext cx="4255931" cy="5038799"/>
          </a:xfrm>
          <a:prstGeom prst="rect">
            <a:avLst/>
          </a:prstGeom>
          <a:noFill/>
          <a:ln>
            <a:noFill/>
          </a:ln>
        </p:spPr>
      </p:pic>
      <p:pic>
        <p:nvPicPr>
          <p:cNvPr id="346" name="Google Shape;346;g23a853370a6_5_133"/>
          <p:cNvPicPr preferRelativeResize="0"/>
          <p:nvPr/>
        </p:nvPicPr>
        <p:blipFill rotWithShape="1">
          <a:blip r:embed="rId4">
            <a:alphaModFix amt="4000"/>
          </a:blip>
          <a:srcRect/>
          <a:stretch/>
        </p:blipFill>
        <p:spPr>
          <a:xfrm>
            <a:off x="6915125" y="1193897"/>
            <a:ext cx="5165664" cy="6470502"/>
          </a:xfrm>
          <a:prstGeom prst="rect">
            <a:avLst/>
          </a:prstGeom>
          <a:noFill/>
          <a:ln>
            <a:noFill/>
          </a:ln>
        </p:spPr>
      </p:pic>
      <p:sp>
        <p:nvSpPr>
          <p:cNvPr id="347" name="Google Shape;347;g23a853370a6_5_133"/>
          <p:cNvSpPr txBox="1">
            <a:spLocks noGrp="1"/>
          </p:cNvSpPr>
          <p:nvPr>
            <p:ph type="title"/>
          </p:nvPr>
        </p:nvSpPr>
        <p:spPr>
          <a:xfrm>
            <a:off x="540000" y="450000"/>
            <a:ext cx="5579825"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sz="2200"/>
              <a:t>Effet sur les personnes à la recherche </a:t>
            </a:r>
            <a:br>
              <a:rPr lang="nl-BE" sz="2200"/>
            </a:br>
            <a:r>
              <a:rPr lang="nl-BE"/>
              <a:t>d’une meilleure mobilité</a:t>
            </a:r>
            <a:endParaRPr/>
          </a:p>
        </p:txBody>
      </p:sp>
      <p:cxnSp>
        <p:nvCxnSpPr>
          <p:cNvPr id="348" name="Google Shape;348;g23a853370a6_5_133"/>
          <p:cNvCxnSpPr>
            <a:stCxn id="349" idx="3"/>
          </p:cNvCxnSpPr>
          <p:nvPr/>
        </p:nvCxnSpPr>
        <p:spPr>
          <a:xfrm>
            <a:off x="3232148" y="2504625"/>
            <a:ext cx="2035200" cy="177300"/>
          </a:xfrm>
          <a:prstGeom prst="straightConnector1">
            <a:avLst/>
          </a:prstGeom>
          <a:noFill/>
          <a:ln w="9525" cap="flat" cmpd="sng">
            <a:solidFill>
              <a:schemeClr val="lt1"/>
            </a:solidFill>
            <a:prstDash val="solid"/>
            <a:round/>
            <a:headEnd type="none" w="sm" len="sm"/>
            <a:tailEnd type="none" w="sm" len="sm"/>
          </a:ln>
        </p:spPr>
      </p:cxnSp>
      <p:sp>
        <p:nvSpPr>
          <p:cNvPr id="349" name="Google Shape;349;g23a853370a6_5_133"/>
          <p:cNvSpPr txBox="1"/>
          <p:nvPr/>
        </p:nvSpPr>
        <p:spPr>
          <a:xfrm>
            <a:off x="502148" y="2373825"/>
            <a:ext cx="2730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lt1"/>
                </a:solidFill>
                <a:latin typeface="Raleway Light"/>
                <a:ea typeface="Raleway Light"/>
                <a:cs typeface="Raleway Light"/>
                <a:sym typeface="Raleway Light"/>
              </a:rPr>
              <a:t>Le système immunitaire est renforcé.</a:t>
            </a:r>
            <a:endParaRPr/>
          </a:p>
        </p:txBody>
      </p:sp>
      <p:cxnSp>
        <p:nvCxnSpPr>
          <p:cNvPr id="350" name="Google Shape;350;g23a853370a6_5_133"/>
          <p:cNvCxnSpPr>
            <a:stCxn id="351" idx="3"/>
          </p:cNvCxnSpPr>
          <p:nvPr/>
        </p:nvCxnSpPr>
        <p:spPr>
          <a:xfrm>
            <a:off x="3232150" y="3532913"/>
            <a:ext cx="2092200" cy="448500"/>
          </a:xfrm>
          <a:prstGeom prst="straightConnector1">
            <a:avLst/>
          </a:prstGeom>
          <a:noFill/>
          <a:ln w="9525" cap="flat" cmpd="sng">
            <a:solidFill>
              <a:schemeClr val="lt1"/>
            </a:solidFill>
            <a:prstDash val="solid"/>
            <a:round/>
            <a:headEnd type="none" w="sm" len="sm"/>
            <a:tailEnd type="none" w="sm" len="sm"/>
          </a:ln>
        </p:spPr>
      </p:cxnSp>
      <p:sp>
        <p:nvSpPr>
          <p:cNvPr id="351" name="Google Shape;351;g23a853370a6_5_133"/>
          <p:cNvSpPr txBox="1"/>
          <p:nvPr/>
        </p:nvSpPr>
        <p:spPr>
          <a:xfrm>
            <a:off x="502150" y="3317513"/>
            <a:ext cx="27300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lt1"/>
                </a:solidFill>
                <a:latin typeface="Raleway Light"/>
                <a:ea typeface="Raleway Light"/>
                <a:cs typeface="Raleway Light"/>
                <a:sym typeface="Raleway Light"/>
              </a:rPr>
              <a:t>Pas d’interaction avec les prothèses internes, les plaques et les vis.</a:t>
            </a:r>
            <a:endParaRPr/>
          </a:p>
        </p:txBody>
      </p:sp>
      <p:cxnSp>
        <p:nvCxnSpPr>
          <p:cNvPr id="352" name="Google Shape;352;g23a853370a6_5_133"/>
          <p:cNvCxnSpPr>
            <a:endCxn id="353" idx="1"/>
          </p:cNvCxnSpPr>
          <p:nvPr/>
        </p:nvCxnSpPr>
        <p:spPr>
          <a:xfrm>
            <a:off x="5657700" y="2925200"/>
            <a:ext cx="1790700" cy="684600"/>
          </a:xfrm>
          <a:prstGeom prst="straightConnector1">
            <a:avLst/>
          </a:prstGeom>
          <a:noFill/>
          <a:ln w="9525" cap="flat" cmpd="sng">
            <a:solidFill>
              <a:schemeClr val="lt1"/>
            </a:solidFill>
            <a:prstDash val="solid"/>
            <a:round/>
            <a:headEnd type="none" w="sm" len="sm"/>
            <a:tailEnd type="none" w="sm" len="sm"/>
          </a:ln>
        </p:spPr>
      </p:cxnSp>
      <p:sp>
        <p:nvSpPr>
          <p:cNvPr id="353" name="Google Shape;353;g23a853370a6_5_133"/>
          <p:cNvSpPr txBox="1"/>
          <p:nvPr/>
        </p:nvSpPr>
        <p:spPr>
          <a:xfrm>
            <a:off x="7448400" y="3479000"/>
            <a:ext cx="3838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BE" sz="1100" b="0" i="0" u="none" strike="noStrike" cap="none">
                <a:solidFill>
                  <a:schemeClr val="lt1"/>
                </a:solidFill>
                <a:latin typeface="Raleway Light"/>
                <a:ea typeface="Raleway Light"/>
                <a:cs typeface="Raleway Light"/>
                <a:sym typeface="Raleway Light"/>
              </a:rPr>
              <a:t>Entraînement cardiovasculaire sans stress pour le corps.</a:t>
            </a:r>
            <a:endParaRPr/>
          </a:p>
        </p:txBody>
      </p:sp>
      <p:cxnSp>
        <p:nvCxnSpPr>
          <p:cNvPr id="354" name="Google Shape;354;g23a853370a6_5_133"/>
          <p:cNvCxnSpPr>
            <a:endCxn id="355" idx="1"/>
          </p:cNvCxnSpPr>
          <p:nvPr/>
        </p:nvCxnSpPr>
        <p:spPr>
          <a:xfrm>
            <a:off x="6029400" y="4752974"/>
            <a:ext cx="1419000" cy="159900"/>
          </a:xfrm>
          <a:prstGeom prst="straightConnector1">
            <a:avLst/>
          </a:prstGeom>
          <a:noFill/>
          <a:ln w="9525" cap="flat" cmpd="sng">
            <a:solidFill>
              <a:schemeClr val="lt1"/>
            </a:solidFill>
            <a:prstDash val="solid"/>
            <a:round/>
            <a:headEnd type="none" w="sm" len="sm"/>
            <a:tailEnd type="none" w="sm" len="sm"/>
          </a:ln>
        </p:spPr>
      </p:cxnSp>
      <p:sp>
        <p:nvSpPr>
          <p:cNvPr id="355" name="Google Shape;355;g23a853370a6_5_133"/>
          <p:cNvSpPr txBox="1"/>
          <p:nvPr/>
        </p:nvSpPr>
        <p:spPr>
          <a:xfrm>
            <a:off x="7448400" y="4612724"/>
            <a:ext cx="3629700" cy="6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BE" sz="1100" b="0" i="0" u="none" strike="noStrike" cap="none">
                <a:solidFill>
                  <a:schemeClr val="lt1"/>
                </a:solidFill>
                <a:latin typeface="Raleway Light"/>
                <a:ea typeface="Raleway Light"/>
                <a:cs typeface="Raleway Light"/>
                <a:sym typeface="Raleway Light"/>
              </a:rPr>
              <a:t>L’amélioration de la circulation sanguine accélère la guérison des tissus et des infections. Résultat : moins de douleur et moins d’inconfort.</a:t>
            </a:r>
            <a:endParaRPr/>
          </a:p>
        </p:txBody>
      </p:sp>
      <p:cxnSp>
        <p:nvCxnSpPr>
          <p:cNvPr id="356" name="Google Shape;356;g23a853370a6_5_133"/>
          <p:cNvCxnSpPr>
            <a:endCxn id="357" idx="1"/>
          </p:cNvCxnSpPr>
          <p:nvPr/>
        </p:nvCxnSpPr>
        <p:spPr>
          <a:xfrm>
            <a:off x="5676900" y="2209675"/>
            <a:ext cx="1771500" cy="351000"/>
          </a:xfrm>
          <a:prstGeom prst="straightConnector1">
            <a:avLst/>
          </a:prstGeom>
          <a:noFill/>
          <a:ln w="9525" cap="flat" cmpd="sng">
            <a:solidFill>
              <a:schemeClr val="lt1"/>
            </a:solidFill>
            <a:prstDash val="solid"/>
            <a:round/>
            <a:headEnd type="none" w="sm" len="sm"/>
            <a:tailEnd type="none" w="sm" len="sm"/>
          </a:ln>
        </p:spPr>
      </p:cxnSp>
      <p:sp>
        <p:nvSpPr>
          <p:cNvPr id="357" name="Google Shape;357;g23a853370a6_5_133"/>
          <p:cNvSpPr txBox="1"/>
          <p:nvPr/>
        </p:nvSpPr>
        <p:spPr>
          <a:xfrm>
            <a:off x="7448400" y="2345275"/>
            <a:ext cx="36297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BE" sz="1100" b="0" i="0" u="none" strike="noStrike" cap="none">
                <a:solidFill>
                  <a:schemeClr val="lt1"/>
                </a:solidFill>
                <a:latin typeface="Raleway Light"/>
                <a:ea typeface="Raleway Light"/>
                <a:cs typeface="Raleway Light"/>
                <a:sym typeface="Raleway Light"/>
              </a:rPr>
              <a:t>Les endorphines sont des « drogues » endogènes, donc produites par le corps, déstressantes et relaxantes.</a:t>
            </a:r>
            <a:endParaRPr/>
          </a:p>
        </p:txBody>
      </p:sp>
      <p:sp>
        <p:nvSpPr>
          <p:cNvPr id="358" name="Google Shape;358;g23a853370a6_5_133"/>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SzPts val="3600"/>
              <a:buNone/>
            </a:pPr>
            <a:fld id="{00000000-1234-1234-1234-123412341234}" type="slidenum">
              <a:rPr lang="nl-BE" sz="2400"/>
              <a:t>26</a:t>
            </a:fld>
            <a:endParaRPr sz="2400"/>
          </a:p>
        </p:txBody>
      </p:sp>
      <p:cxnSp>
        <p:nvCxnSpPr>
          <p:cNvPr id="359" name="Google Shape;359;g23a853370a6_5_133"/>
          <p:cNvCxnSpPr/>
          <p:nvPr/>
        </p:nvCxnSpPr>
        <p:spPr>
          <a:xfrm>
            <a:off x="-16850" y="1439800"/>
            <a:ext cx="1212600" cy="0"/>
          </a:xfrm>
          <a:prstGeom prst="straightConnector1">
            <a:avLst/>
          </a:prstGeom>
          <a:noFill/>
          <a:ln w="19050" cap="flat" cmpd="sng">
            <a:solidFill>
              <a:schemeClr val="lt1"/>
            </a:solidFill>
            <a:prstDash val="solid"/>
            <a:round/>
            <a:headEnd type="none" w="sm" len="sm"/>
            <a:tailEnd type="none" w="sm" len="sm"/>
          </a:ln>
        </p:spPr>
      </p:cxnSp>
      <p:sp>
        <p:nvSpPr>
          <p:cNvPr id="360" name="Google Shape;360;g23a853370a6_5_133"/>
          <p:cNvSpPr/>
          <p:nvPr/>
        </p:nvSpPr>
        <p:spPr>
          <a:xfrm>
            <a:off x="6119825" y="449275"/>
            <a:ext cx="5040300" cy="1379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1" name="Google Shape;361;g23a853370a6_5_133"/>
          <p:cNvPicPr preferRelativeResize="0"/>
          <p:nvPr/>
        </p:nvPicPr>
        <p:blipFill rotWithShape="1">
          <a:blip r:embed="rId5">
            <a:alphaModFix/>
          </a:blip>
          <a:srcRect/>
          <a:stretch/>
        </p:blipFill>
        <p:spPr>
          <a:xfrm>
            <a:off x="6357100" y="749100"/>
            <a:ext cx="300828" cy="826800"/>
          </a:xfrm>
          <a:prstGeom prst="rect">
            <a:avLst/>
          </a:prstGeom>
          <a:noFill/>
          <a:ln>
            <a:noFill/>
          </a:ln>
        </p:spPr>
      </p:pic>
      <p:sp>
        <p:nvSpPr>
          <p:cNvPr id="362" name="Google Shape;362;g23a853370a6_5_133"/>
          <p:cNvSpPr txBox="1">
            <a:spLocks noGrp="1"/>
          </p:cNvSpPr>
          <p:nvPr>
            <p:ph type="title"/>
          </p:nvPr>
        </p:nvSpPr>
        <p:spPr>
          <a:xfrm>
            <a:off x="6751829" y="851616"/>
            <a:ext cx="1837200" cy="68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sz="1100">
                <a:solidFill>
                  <a:srgbClr val="B2191E"/>
                </a:solidFill>
              </a:rPr>
              <a:t>Température du sauna :</a:t>
            </a:r>
            <a:endParaRPr/>
          </a:p>
          <a:p>
            <a:pPr marL="0" lvl="0" indent="0" algn="l" rtl="0">
              <a:lnSpc>
                <a:spcPct val="90000"/>
              </a:lnSpc>
              <a:spcBef>
                <a:spcPts val="0"/>
              </a:spcBef>
              <a:spcAft>
                <a:spcPts val="0"/>
              </a:spcAft>
              <a:buClr>
                <a:schemeClr val="dk1"/>
              </a:buClr>
              <a:buSzPts val="4400"/>
              <a:buFont typeface="Century Schoolbook"/>
              <a:buNone/>
            </a:pPr>
            <a:r>
              <a:rPr lang="nl-BE" sz="2200">
                <a:solidFill>
                  <a:srgbClr val="B2191E"/>
                </a:solidFill>
              </a:rPr>
              <a:t>45-55 °C</a:t>
            </a:r>
            <a:endParaRPr/>
          </a:p>
        </p:txBody>
      </p:sp>
      <p:cxnSp>
        <p:nvCxnSpPr>
          <p:cNvPr id="363" name="Google Shape;363;g23a853370a6_5_133"/>
          <p:cNvCxnSpPr>
            <a:stCxn id="364" idx="3"/>
          </p:cNvCxnSpPr>
          <p:nvPr/>
        </p:nvCxnSpPr>
        <p:spPr>
          <a:xfrm rot="10800000" flipH="1">
            <a:off x="3232150" y="4865250"/>
            <a:ext cx="2025600" cy="72900"/>
          </a:xfrm>
          <a:prstGeom prst="straightConnector1">
            <a:avLst/>
          </a:prstGeom>
          <a:noFill/>
          <a:ln w="9525" cap="flat" cmpd="sng">
            <a:solidFill>
              <a:schemeClr val="lt1"/>
            </a:solidFill>
            <a:prstDash val="solid"/>
            <a:round/>
            <a:headEnd type="none" w="sm" len="sm"/>
            <a:tailEnd type="none" w="sm" len="sm"/>
          </a:ln>
        </p:spPr>
      </p:cxnSp>
      <p:sp>
        <p:nvSpPr>
          <p:cNvPr id="364" name="Google Shape;364;g23a853370a6_5_133"/>
          <p:cNvSpPr txBox="1"/>
          <p:nvPr/>
        </p:nvSpPr>
        <p:spPr>
          <a:xfrm>
            <a:off x="502150" y="4553400"/>
            <a:ext cx="27300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nl-BE" sz="1100" b="0" i="0" u="none" strike="noStrike" cap="none">
                <a:solidFill>
                  <a:schemeClr val="lt1"/>
                </a:solidFill>
                <a:latin typeface="Raleway Light"/>
                <a:ea typeface="Raleway Light"/>
                <a:cs typeface="Raleway Light"/>
                <a:sym typeface="Raleway Light"/>
              </a:rPr>
              <a:t>L’amélioration de la capacité de circulation sanguine se traduit par un corps en bonne santé, une récupération plus rapide et moins de perte musculaire.</a:t>
            </a:r>
            <a:endParaRPr/>
          </a:p>
        </p:txBody>
      </p:sp>
      <p:sp>
        <p:nvSpPr>
          <p:cNvPr id="365" name="Google Shape;365;g23a853370a6_5_133"/>
          <p:cNvSpPr txBox="1">
            <a:spLocks noGrp="1"/>
          </p:cNvSpPr>
          <p:nvPr>
            <p:ph type="title"/>
          </p:nvPr>
        </p:nvSpPr>
        <p:spPr>
          <a:xfrm>
            <a:off x="8086725" y="5410650"/>
            <a:ext cx="3075900" cy="9981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400"/>
              <a:buFont typeface="Century Schoolbook"/>
              <a:buNone/>
            </a:pPr>
            <a:r>
              <a:rPr lang="nl-BE" sz="2200"/>
              <a:t>Effet :</a:t>
            </a:r>
            <a:endParaRPr/>
          </a:p>
          <a:p>
            <a:pPr marL="0" lvl="0" indent="0" algn="r" rtl="0">
              <a:lnSpc>
                <a:spcPct val="90000"/>
              </a:lnSpc>
              <a:spcBef>
                <a:spcPts val="0"/>
              </a:spcBef>
              <a:spcAft>
                <a:spcPts val="0"/>
              </a:spcAft>
              <a:buClr>
                <a:schemeClr val="dk1"/>
              </a:buClr>
              <a:buSzPts val="1100"/>
              <a:buFont typeface="Arial"/>
              <a:buNone/>
            </a:pPr>
            <a:r>
              <a:rPr lang="nl-BE" sz="1422"/>
              <a:t>Réduction de la perte musculaire et sensation générale de détente et d’énergie.</a:t>
            </a:r>
            <a:endParaRPr/>
          </a:p>
        </p:txBody>
      </p:sp>
      <p:pic>
        <p:nvPicPr>
          <p:cNvPr id="366" name="Google Shape;366;g23a853370a6_5_133"/>
          <p:cNvPicPr preferRelativeResize="0"/>
          <p:nvPr/>
        </p:nvPicPr>
        <p:blipFill rotWithShape="1">
          <a:blip r:embed="rId6">
            <a:alphaModFix/>
          </a:blip>
          <a:srcRect/>
          <a:stretch/>
        </p:blipFill>
        <p:spPr>
          <a:xfrm>
            <a:off x="8589035" y="749100"/>
            <a:ext cx="621977" cy="826808"/>
          </a:xfrm>
          <a:prstGeom prst="rect">
            <a:avLst/>
          </a:prstGeom>
          <a:noFill/>
          <a:ln>
            <a:noFill/>
          </a:ln>
        </p:spPr>
      </p:pic>
      <p:sp>
        <p:nvSpPr>
          <p:cNvPr id="367" name="Google Shape;367;g23a853370a6_5_133"/>
          <p:cNvSpPr txBox="1">
            <a:spLocks noGrp="1"/>
          </p:cNvSpPr>
          <p:nvPr>
            <p:ph type="title"/>
          </p:nvPr>
        </p:nvSpPr>
        <p:spPr>
          <a:xfrm>
            <a:off x="9266025" y="851625"/>
            <a:ext cx="1894100" cy="680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222222"/>
              <a:buFont typeface="Century Schoolbook"/>
              <a:buNone/>
            </a:pPr>
            <a:r>
              <a:rPr lang="nl-BE" sz="2200">
                <a:solidFill>
                  <a:srgbClr val="B2191E"/>
                </a:solidFill>
              </a:rPr>
              <a:t>30-45 min.</a:t>
            </a:r>
            <a:endParaRPr/>
          </a:p>
          <a:p>
            <a:pPr marL="0" lvl="0" indent="0" algn="l" rtl="0">
              <a:lnSpc>
                <a:spcPct val="90000"/>
              </a:lnSpc>
              <a:spcBef>
                <a:spcPts val="0"/>
              </a:spcBef>
              <a:spcAft>
                <a:spcPts val="0"/>
              </a:spcAft>
              <a:buClr>
                <a:schemeClr val="dk1"/>
              </a:buClr>
              <a:buSzPct val="295579"/>
              <a:buFont typeface="Century Schoolbook"/>
              <a:buNone/>
            </a:pPr>
            <a:r>
              <a:rPr lang="nl-BE" sz="1654">
                <a:solidFill>
                  <a:srgbClr val="B2191E"/>
                </a:solidFill>
              </a:rPr>
              <a:t>1 à 3x par semaine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6"/>
          <p:cNvPicPr preferRelativeResize="0"/>
          <p:nvPr/>
        </p:nvPicPr>
        <p:blipFill rotWithShape="1">
          <a:blip r:embed="rId3">
            <a:alphaModFix amt="5000"/>
          </a:blip>
          <a:srcRect/>
          <a:stretch/>
        </p:blipFill>
        <p:spPr>
          <a:xfrm flipH="1">
            <a:off x="2" y="2250000"/>
            <a:ext cx="12192000" cy="3673050"/>
          </a:xfrm>
          <a:prstGeom prst="rect">
            <a:avLst/>
          </a:prstGeom>
          <a:noFill/>
          <a:ln>
            <a:noFill/>
          </a:ln>
        </p:spPr>
      </p:pic>
      <p:sp>
        <p:nvSpPr>
          <p:cNvPr id="373" name="Google Shape;373;p6"/>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Preuve scientifique</a:t>
            </a:r>
            <a:endParaRPr/>
          </a:p>
        </p:txBody>
      </p:sp>
      <p:sp>
        <p:nvSpPr>
          <p:cNvPr id="374" name="Google Shape;374;p6"/>
          <p:cNvSpPr txBox="1">
            <a:spLocks noGrp="1"/>
          </p:cNvSpPr>
          <p:nvPr>
            <p:ph type="body" idx="1"/>
          </p:nvPr>
        </p:nvSpPr>
        <p:spPr>
          <a:xfrm>
            <a:off x="539999" y="2250000"/>
            <a:ext cx="5408128" cy="4351200"/>
          </a:xfrm>
          <a:prstGeom prst="rect">
            <a:avLst/>
          </a:prstGeom>
          <a:noFill/>
          <a:ln>
            <a:noFill/>
          </a:ln>
        </p:spPr>
        <p:txBody>
          <a:bodyPr spcFirstLastPara="1" wrap="square" lIns="91425" tIns="45700" rIns="91425" bIns="45700" anchor="t" anchorCtr="0">
            <a:normAutofit/>
          </a:bodyPr>
          <a:lstStyle/>
          <a:p>
            <a:pPr marL="457200" lvl="0" indent="-311150" algn="l" rtl="0">
              <a:lnSpc>
                <a:spcPct val="95000"/>
              </a:lnSpc>
              <a:spcBef>
                <a:spcPts val="0"/>
              </a:spcBef>
              <a:spcAft>
                <a:spcPts val="0"/>
              </a:spcAft>
              <a:buSzPts val="1300"/>
              <a:buChar char="•"/>
            </a:pPr>
            <a:r>
              <a:rPr lang="nl-BE" sz="1300"/>
              <a:t>Amélioration de la santé cardiovasculaire</a:t>
            </a:r>
            <a:endParaRPr/>
          </a:p>
          <a:p>
            <a:pPr marL="914400" lvl="1" indent="-311150" algn="l" rtl="0">
              <a:lnSpc>
                <a:spcPct val="95000"/>
              </a:lnSpc>
              <a:spcBef>
                <a:spcPts val="0"/>
              </a:spcBef>
              <a:spcAft>
                <a:spcPts val="0"/>
              </a:spcAft>
              <a:buSzPts val="1300"/>
              <a:buChar char="●"/>
            </a:pPr>
            <a:r>
              <a:rPr lang="nl-BE" sz="1300"/>
              <a:t>Amélioration de la circulation sanguine</a:t>
            </a:r>
            <a:endParaRPr/>
          </a:p>
          <a:p>
            <a:pPr marL="914400" lvl="1" indent="-311150" algn="l" rtl="0">
              <a:lnSpc>
                <a:spcPct val="95000"/>
              </a:lnSpc>
              <a:spcBef>
                <a:spcPts val="0"/>
              </a:spcBef>
              <a:spcAft>
                <a:spcPts val="0"/>
              </a:spcAft>
              <a:buSzPts val="1300"/>
              <a:buChar char="●"/>
            </a:pPr>
            <a:r>
              <a:rPr lang="nl-BE" sz="1300"/>
              <a:t>Diminution de la tension artérielle</a:t>
            </a:r>
            <a:br>
              <a:rPr lang="nl-BE" sz="1300"/>
            </a:br>
            <a:endParaRPr sz="1300"/>
          </a:p>
          <a:p>
            <a:pPr marL="457200" lvl="0" indent="-311150" algn="l" rtl="0">
              <a:lnSpc>
                <a:spcPct val="95000"/>
              </a:lnSpc>
              <a:spcBef>
                <a:spcPts val="0"/>
              </a:spcBef>
              <a:spcAft>
                <a:spcPts val="0"/>
              </a:spcAft>
              <a:buSzPts val="1300"/>
              <a:buChar char="•"/>
            </a:pPr>
            <a:r>
              <a:rPr lang="nl-BE" sz="1300"/>
              <a:t>Amélioration de la condition physique cardiovasculaire grâce à l’augmentation significative de la température interne</a:t>
            </a:r>
            <a:endParaRPr/>
          </a:p>
          <a:p>
            <a:pPr marL="457200" lvl="0" indent="0" algn="l" rtl="0">
              <a:lnSpc>
                <a:spcPct val="95000"/>
              </a:lnSpc>
              <a:spcBef>
                <a:spcPts val="0"/>
              </a:spcBef>
              <a:spcAft>
                <a:spcPts val="0"/>
              </a:spcAft>
              <a:buSzPts val="1440"/>
              <a:buNone/>
            </a:pPr>
            <a:endParaRPr sz="1300"/>
          </a:p>
          <a:p>
            <a:pPr marL="457200" lvl="0" indent="-311150" algn="l" rtl="0">
              <a:lnSpc>
                <a:spcPct val="95000"/>
              </a:lnSpc>
              <a:spcBef>
                <a:spcPts val="0"/>
              </a:spcBef>
              <a:spcAft>
                <a:spcPts val="0"/>
              </a:spcAft>
              <a:buSzPts val="1300"/>
              <a:buChar char="•"/>
            </a:pPr>
            <a:r>
              <a:rPr lang="nl-BE" sz="1300"/>
              <a:t>La sueur permet d’éliminer plus facilement des substances toxiques telles que les métaux lourds et les pesticides</a:t>
            </a:r>
            <a:br>
              <a:rPr lang="nl-BE" sz="1300"/>
            </a:br>
            <a:endParaRPr sz="1300"/>
          </a:p>
          <a:p>
            <a:pPr marL="457200" lvl="0" indent="-311150" algn="l" rtl="0">
              <a:lnSpc>
                <a:spcPct val="95000"/>
              </a:lnSpc>
              <a:spcBef>
                <a:spcPts val="0"/>
              </a:spcBef>
              <a:spcAft>
                <a:spcPts val="0"/>
              </a:spcAft>
              <a:buSzPts val="1300"/>
              <a:buChar char="•"/>
            </a:pPr>
            <a:r>
              <a:rPr lang="nl-BE" sz="1300"/>
              <a:t>La peau produit du collagène et devient plus élastique</a:t>
            </a:r>
            <a:br>
              <a:rPr lang="nl-BE" sz="1300"/>
            </a:br>
            <a:endParaRPr sz="1300"/>
          </a:p>
          <a:p>
            <a:pPr marL="457200" lvl="0" indent="-311150" algn="l" rtl="0">
              <a:lnSpc>
                <a:spcPct val="95000"/>
              </a:lnSpc>
              <a:spcBef>
                <a:spcPts val="0"/>
              </a:spcBef>
              <a:spcAft>
                <a:spcPts val="0"/>
              </a:spcAft>
              <a:buSzPts val="1300"/>
              <a:buChar char="•"/>
            </a:pPr>
            <a:r>
              <a:rPr lang="nl-BE" sz="1300"/>
              <a:t>Soulagement des douleurs musculaires et articulaires</a:t>
            </a:r>
            <a:br>
              <a:rPr lang="nl-BE" sz="1300"/>
            </a:br>
            <a:endParaRPr sz="1300"/>
          </a:p>
          <a:p>
            <a:pPr marL="457200" lvl="0" indent="-311150" algn="l" rtl="0">
              <a:lnSpc>
                <a:spcPct val="95000"/>
              </a:lnSpc>
              <a:spcBef>
                <a:spcPts val="0"/>
              </a:spcBef>
              <a:spcAft>
                <a:spcPts val="0"/>
              </a:spcAft>
              <a:buSzPts val="1300"/>
              <a:buChar char="•"/>
            </a:pPr>
            <a:r>
              <a:rPr lang="nl-BE" sz="1300"/>
              <a:t>Réduction des allergies</a:t>
            </a:r>
            <a:endParaRPr/>
          </a:p>
        </p:txBody>
      </p:sp>
      <p:sp>
        <p:nvSpPr>
          <p:cNvPr id="375" name="Google Shape;375;p6"/>
          <p:cNvSpPr txBox="1">
            <a:spLocks noGrp="1"/>
          </p:cNvSpPr>
          <p:nvPr>
            <p:ph type="sldNum" idx="12"/>
          </p:nvPr>
        </p:nvSpPr>
        <p:spPr>
          <a:xfrm>
            <a:off x="11706225" y="619917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27</a:t>
            </a:fld>
            <a:endParaRPr/>
          </a:p>
        </p:txBody>
      </p:sp>
      <p:pic>
        <p:nvPicPr>
          <p:cNvPr id="376" name="Google Shape;376;p6"/>
          <p:cNvPicPr preferRelativeResize="0"/>
          <p:nvPr/>
        </p:nvPicPr>
        <p:blipFill rotWithShape="1">
          <a:blip r:embed="rId4">
            <a:alphaModFix amt="10000"/>
          </a:blip>
          <a:srcRect/>
          <a:stretch/>
        </p:blipFill>
        <p:spPr>
          <a:xfrm>
            <a:off x="7729500" y="2400301"/>
            <a:ext cx="1904750" cy="3676652"/>
          </a:xfrm>
          <a:prstGeom prst="rect">
            <a:avLst/>
          </a:prstGeom>
          <a:noFill/>
          <a:ln>
            <a:noFill/>
          </a:ln>
        </p:spPr>
      </p:pic>
      <p:pic>
        <p:nvPicPr>
          <p:cNvPr id="377" name="Google Shape;377;p6"/>
          <p:cNvPicPr preferRelativeResize="0"/>
          <p:nvPr/>
        </p:nvPicPr>
        <p:blipFill rotWithShape="1">
          <a:blip r:embed="rId5">
            <a:alphaModFix/>
          </a:blip>
          <a:srcRect/>
          <a:stretch/>
        </p:blipFill>
        <p:spPr>
          <a:xfrm>
            <a:off x="8394958" y="3067050"/>
            <a:ext cx="573827" cy="718351"/>
          </a:xfrm>
          <a:prstGeom prst="rect">
            <a:avLst/>
          </a:prstGeom>
          <a:noFill/>
          <a:ln>
            <a:noFill/>
          </a:ln>
        </p:spPr>
      </p:pic>
      <p:sp>
        <p:nvSpPr>
          <p:cNvPr id="378" name="Google Shape;378;p6"/>
          <p:cNvSpPr txBox="1">
            <a:spLocks noGrp="1"/>
          </p:cNvSpPr>
          <p:nvPr>
            <p:ph type="body" idx="1"/>
          </p:nvPr>
        </p:nvSpPr>
        <p:spPr>
          <a:xfrm>
            <a:off x="9501400" y="5615925"/>
            <a:ext cx="2205000" cy="1242300"/>
          </a:xfrm>
          <a:prstGeom prst="rect">
            <a:avLst/>
          </a:prstGeom>
          <a:solidFill>
            <a:srgbClr val="B2191E">
              <a:alpha val="9411"/>
            </a:srgbClr>
          </a:solidFill>
          <a:ln>
            <a:noFill/>
          </a:ln>
        </p:spPr>
        <p:txBody>
          <a:bodyPr spcFirstLastPara="1" wrap="square" lIns="91425" tIns="45700" rIns="91425" bIns="45700" anchor="ctr" anchorCtr="0">
            <a:normAutofit/>
          </a:bodyPr>
          <a:lstStyle/>
          <a:p>
            <a:pPr marL="0" lvl="0" indent="0" algn="r" rtl="0">
              <a:lnSpc>
                <a:spcPct val="85000"/>
              </a:lnSpc>
              <a:spcBef>
                <a:spcPts val="0"/>
              </a:spcBef>
              <a:spcAft>
                <a:spcPts val="0"/>
              </a:spcAft>
              <a:buSzPts val="1440"/>
              <a:buNone/>
            </a:pPr>
            <a:r>
              <a:rPr lang="nl-BE" sz="1300">
                <a:solidFill>
                  <a:srgbClr val="374768"/>
                </a:solidFill>
                <a:latin typeface="Raleway SemiBold"/>
                <a:ea typeface="Raleway SemiBold"/>
                <a:cs typeface="Raleway SemiBold"/>
                <a:sym typeface="Raleway SemiBold"/>
              </a:rPr>
              <a:t>Livre blanc disponible sur la plateforme des revendeurs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g23a853370a6_3_5"/>
          <p:cNvPicPr preferRelativeResize="0"/>
          <p:nvPr/>
        </p:nvPicPr>
        <p:blipFill rotWithShape="1">
          <a:blip r:embed="rId3">
            <a:alphaModFix/>
          </a:blip>
          <a:srcRect l="3945" t="960" r="959"/>
          <a:stretch/>
        </p:blipFill>
        <p:spPr>
          <a:xfrm>
            <a:off x="0" y="0"/>
            <a:ext cx="11706225" cy="6858000"/>
          </a:xfrm>
          <a:prstGeom prst="rect">
            <a:avLst/>
          </a:prstGeom>
          <a:noFill/>
          <a:ln>
            <a:noFill/>
          </a:ln>
        </p:spPr>
      </p:pic>
      <p:sp>
        <p:nvSpPr>
          <p:cNvPr id="385" name="Google Shape;385;g23a853370a6_3_5"/>
          <p:cNvSpPr txBox="1">
            <a:spLocks noGrp="1"/>
          </p:cNvSpPr>
          <p:nvPr>
            <p:ph type="body" idx="1"/>
          </p:nvPr>
        </p:nvSpPr>
        <p:spPr>
          <a:xfrm>
            <a:off x="539999" y="2250000"/>
            <a:ext cx="4918200" cy="43512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1400"/>
              </a:spcBef>
              <a:spcAft>
                <a:spcPts val="0"/>
              </a:spcAft>
              <a:buSzPts val="1440"/>
              <a:buNone/>
            </a:pPr>
            <a:endParaRPr/>
          </a:p>
        </p:txBody>
      </p:sp>
      <p:sp>
        <p:nvSpPr>
          <p:cNvPr id="386" name="Google Shape;386;g23a853370a6_3_5"/>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28</a:t>
            </a:fld>
            <a:endParaRPr/>
          </a:p>
        </p:txBody>
      </p:sp>
      <p:sp>
        <p:nvSpPr>
          <p:cNvPr id="387" name="Google Shape;387;g23a853370a6_3_5"/>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endParaRPr/>
          </a:p>
        </p:txBody>
      </p:sp>
      <p:sp>
        <p:nvSpPr>
          <p:cNvPr id="388" name="Google Shape;388;g23a853370a6_3_5"/>
          <p:cNvSpPr txBox="1">
            <a:spLocks noGrp="1"/>
          </p:cNvSpPr>
          <p:nvPr>
            <p:ph type="title"/>
          </p:nvPr>
        </p:nvSpPr>
        <p:spPr>
          <a:xfrm>
            <a:off x="785850" y="4696275"/>
            <a:ext cx="10620300" cy="998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Schoolbook"/>
              <a:buNone/>
            </a:pPr>
            <a:r>
              <a:rPr lang="nl-BE">
                <a:solidFill>
                  <a:schemeClr val="lt1"/>
                </a:solidFill>
              </a:rPr>
              <a:t>Pourquoi opter pour un sauna Health Mate ?</a:t>
            </a:r>
            <a:endParaRPr/>
          </a:p>
        </p:txBody>
      </p:sp>
      <p:pic>
        <p:nvPicPr>
          <p:cNvPr id="389" name="Google Shape;389;g23a853370a6_3_5"/>
          <p:cNvPicPr preferRelativeResize="0"/>
          <p:nvPr/>
        </p:nvPicPr>
        <p:blipFill rotWithShape="1">
          <a:blip r:embed="rId4">
            <a:alphaModFix amt="50000"/>
          </a:blip>
          <a:srcRect b="42836"/>
          <a:stretch/>
        </p:blipFill>
        <p:spPr>
          <a:xfrm>
            <a:off x="2917575" y="3370200"/>
            <a:ext cx="5864648" cy="3352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7"/>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Health Mate : synthèse</a:t>
            </a:r>
            <a:endParaRPr/>
          </a:p>
        </p:txBody>
      </p:sp>
      <p:sp>
        <p:nvSpPr>
          <p:cNvPr id="395" name="Google Shape;395;p27"/>
          <p:cNvSpPr txBox="1">
            <a:spLocks noGrp="1"/>
          </p:cNvSpPr>
          <p:nvPr>
            <p:ph type="body" idx="1"/>
          </p:nvPr>
        </p:nvSpPr>
        <p:spPr>
          <a:xfrm>
            <a:off x="539999" y="2250000"/>
            <a:ext cx="4918200" cy="43512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SzPts val="1280"/>
              <a:buNone/>
            </a:pPr>
            <a:r>
              <a:rPr lang="nl-BE" sz="1600"/>
              <a:t>Il existe de nombreux saunas infrarouges, mais </a:t>
            </a:r>
            <a:endParaRPr/>
          </a:p>
          <a:p>
            <a:pPr marL="0" lvl="0" indent="0" algn="l" rtl="0">
              <a:lnSpc>
                <a:spcPct val="95000"/>
              </a:lnSpc>
              <a:spcBef>
                <a:spcPts val="1600"/>
              </a:spcBef>
              <a:spcAft>
                <a:spcPts val="0"/>
              </a:spcAft>
              <a:buSzPts val="1280"/>
              <a:buNone/>
            </a:pPr>
            <a:r>
              <a:rPr lang="nl-BE" sz="1600"/>
              <a:t>Health Mate est le sauna infrarouge thérapeutique par excellence </a:t>
            </a:r>
            <a:endParaRPr/>
          </a:p>
          <a:p>
            <a:pPr marL="182880" lvl="0" indent="-182880" algn="l" rtl="0">
              <a:lnSpc>
                <a:spcPct val="95000"/>
              </a:lnSpc>
              <a:spcBef>
                <a:spcPts val="1600"/>
              </a:spcBef>
              <a:spcAft>
                <a:spcPts val="0"/>
              </a:spcAft>
              <a:buSzPts val="1280"/>
              <a:buChar char="•"/>
            </a:pPr>
            <a:r>
              <a:rPr lang="nl-BE" sz="1600"/>
              <a:t>Éléments uniques brevetés Tecoloy</a:t>
            </a:r>
            <a:endParaRPr/>
          </a:p>
          <a:p>
            <a:pPr marL="182880" lvl="0" indent="-182880" algn="l" rtl="0">
              <a:lnSpc>
                <a:spcPct val="95000"/>
              </a:lnSpc>
              <a:spcBef>
                <a:spcPts val="1600"/>
              </a:spcBef>
              <a:spcAft>
                <a:spcPts val="0"/>
              </a:spcAft>
              <a:buSzPts val="1280"/>
              <a:buChar char="•"/>
            </a:pPr>
            <a:r>
              <a:rPr lang="nl-BE" sz="1600"/>
              <a:t>Un champ électromagnétique faible</a:t>
            </a:r>
            <a:endParaRPr/>
          </a:p>
          <a:p>
            <a:pPr marL="182880" lvl="0" indent="-182880" algn="l" rtl="0">
              <a:lnSpc>
                <a:spcPct val="95000"/>
              </a:lnSpc>
              <a:spcBef>
                <a:spcPts val="1600"/>
              </a:spcBef>
              <a:spcAft>
                <a:spcPts val="0"/>
              </a:spcAft>
              <a:buSzPts val="1280"/>
              <a:buChar char="•"/>
            </a:pPr>
            <a:r>
              <a:rPr lang="nl-BE" sz="1600"/>
              <a:t>Une consommation d’énergie faible</a:t>
            </a:r>
            <a:endParaRPr/>
          </a:p>
          <a:p>
            <a:pPr marL="182880" lvl="0" indent="-182880" algn="l" rtl="0">
              <a:lnSpc>
                <a:spcPct val="95000"/>
              </a:lnSpc>
              <a:spcBef>
                <a:spcPts val="1600"/>
              </a:spcBef>
              <a:spcAft>
                <a:spcPts val="0"/>
              </a:spcAft>
              <a:buSzPts val="1280"/>
              <a:buChar char="•"/>
            </a:pPr>
            <a:r>
              <a:rPr lang="nl-BE" sz="1600"/>
              <a:t>Une garantie à vie</a:t>
            </a:r>
            <a:endParaRPr/>
          </a:p>
          <a:p>
            <a:pPr marL="182880" lvl="0" indent="-182880" algn="l" rtl="0">
              <a:lnSpc>
                <a:spcPct val="95000"/>
              </a:lnSpc>
              <a:spcBef>
                <a:spcPts val="1600"/>
              </a:spcBef>
              <a:spcAft>
                <a:spcPts val="0"/>
              </a:spcAft>
              <a:buSzPts val="1280"/>
              <a:buChar char="•"/>
            </a:pPr>
            <a:r>
              <a:rPr lang="nl-BE" sz="1600"/>
              <a:t>Prix tout compris</a:t>
            </a:r>
            <a:endParaRPr/>
          </a:p>
        </p:txBody>
      </p:sp>
      <p:sp>
        <p:nvSpPr>
          <p:cNvPr id="396" name="Google Shape;396;p27"/>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29</a:t>
            </a:fld>
            <a:endParaRPr/>
          </a:p>
        </p:txBody>
      </p:sp>
      <p:pic>
        <p:nvPicPr>
          <p:cNvPr id="397" name="Google Shape;397;p27"/>
          <p:cNvPicPr preferRelativeResize="0"/>
          <p:nvPr/>
        </p:nvPicPr>
        <p:blipFill rotWithShape="1">
          <a:blip r:embed="rId3">
            <a:alphaModFix/>
          </a:blip>
          <a:srcRect l="37784" r="16394"/>
          <a:stretch/>
        </p:blipFill>
        <p:spPr>
          <a:xfrm>
            <a:off x="6119825" y="0"/>
            <a:ext cx="5586401" cy="6857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3"/>
          <p:cNvSpPr txBox="1">
            <a:spLocks noGrp="1"/>
          </p:cNvSpPr>
          <p:nvPr>
            <p:ph type="title"/>
          </p:nvPr>
        </p:nvSpPr>
        <p:spPr>
          <a:xfrm>
            <a:off x="540000" y="450000"/>
            <a:ext cx="58989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Health Mate</a:t>
            </a:r>
            <a:r>
              <a:rPr lang="nl-BE" baseline="30000"/>
              <a:t>®</a:t>
            </a:r>
            <a:br>
              <a:rPr lang="nl-BE" sz="2200"/>
            </a:br>
            <a:r>
              <a:rPr lang="nl-BE" sz="2200"/>
              <a:t>Le sauna infrarouge thérapeutique</a:t>
            </a:r>
            <a:endParaRPr/>
          </a:p>
        </p:txBody>
      </p:sp>
      <p:sp>
        <p:nvSpPr>
          <p:cNvPr id="69" name="Google Shape;69;p3"/>
          <p:cNvSpPr/>
          <p:nvPr/>
        </p:nvSpPr>
        <p:spPr>
          <a:xfrm>
            <a:off x="540000" y="1828925"/>
            <a:ext cx="5271600" cy="45795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nl-BE" sz="1200" b="0" i="0" u="none" strike="noStrike" cap="none">
                <a:solidFill>
                  <a:srgbClr val="374768"/>
                </a:solidFill>
                <a:latin typeface="Raleway Medium"/>
                <a:ea typeface="Raleway Medium"/>
                <a:cs typeface="Raleway Medium"/>
                <a:sym typeface="Raleway Medium"/>
              </a:rPr>
              <a:t>Health Mate met l’accent sur l’effet thérapeutique et la qualité</a:t>
            </a:r>
            <a:endParaRPr/>
          </a:p>
          <a:p>
            <a:pPr marL="0" marR="0" lvl="0" indent="0" algn="l" rtl="0">
              <a:lnSpc>
                <a:spcPct val="115000"/>
              </a:lnSpc>
              <a:spcBef>
                <a:spcPts val="0"/>
              </a:spcBef>
              <a:spcAft>
                <a:spcPts val="0"/>
              </a:spcAft>
              <a:buClr>
                <a:srgbClr val="000000"/>
              </a:buClr>
              <a:buSzPts val="1600"/>
              <a:buFont typeface="Arial"/>
              <a:buNone/>
            </a:pPr>
            <a:endParaRPr sz="1100" b="0" i="0" u="none" strike="noStrike" cap="none">
              <a:solidFill>
                <a:schemeClr val="dk1"/>
              </a:solidFill>
              <a:latin typeface="Raleway ExtraLight"/>
              <a:ea typeface="Raleway ExtraLight"/>
              <a:cs typeface="Raleway ExtraLight"/>
              <a:sym typeface="Raleway ExtraLight"/>
            </a:endParaRPr>
          </a:p>
          <a:p>
            <a:pPr marL="285750" marR="0" lvl="0" indent="-254000" algn="l" rtl="0">
              <a:lnSpc>
                <a:spcPct val="115000"/>
              </a:lnSpc>
              <a:spcBef>
                <a:spcPts val="0"/>
              </a:spcBef>
              <a:spcAft>
                <a:spcPts val="0"/>
              </a:spcAft>
              <a:buClr>
                <a:schemeClr val="dk1"/>
              </a:buClr>
              <a:buSzPts val="1100"/>
              <a:buFont typeface="Raleway ExtraLight"/>
              <a:buChar char="•"/>
            </a:pPr>
            <a:r>
              <a:rPr lang="nl-BE" sz="1100" b="0" i="0" u="none" strike="noStrike" cap="none">
                <a:solidFill>
                  <a:schemeClr val="dk1"/>
                </a:solidFill>
                <a:latin typeface="Raleway ExtraLight"/>
                <a:ea typeface="Raleway ExtraLight"/>
                <a:cs typeface="Raleway ExtraLight"/>
                <a:sym typeface="Raleway ExtraLight"/>
              </a:rPr>
              <a:t>Éléments Tecoloy</a:t>
            </a:r>
            <a:endParaRPr/>
          </a:p>
          <a:p>
            <a:pPr marL="742950" marR="0" lvl="1" indent="-254000" algn="l" rtl="0">
              <a:lnSpc>
                <a:spcPct val="115000"/>
              </a:lnSpc>
              <a:spcBef>
                <a:spcPts val="0"/>
              </a:spcBef>
              <a:spcAft>
                <a:spcPts val="0"/>
              </a:spcAft>
              <a:buClr>
                <a:schemeClr val="dk1"/>
              </a:buClr>
              <a:buSzPts val="1100"/>
              <a:buFont typeface="Raleway ExtraLight"/>
              <a:buChar char="•"/>
            </a:pPr>
            <a:r>
              <a:rPr lang="nl-BE" sz="1100" b="0" i="0" u="none" strike="noStrike" cap="none">
                <a:solidFill>
                  <a:schemeClr val="dk1"/>
                </a:solidFill>
                <a:latin typeface="Raleway ExtraLight"/>
                <a:ea typeface="Raleway ExtraLight"/>
                <a:cs typeface="Raleway ExtraLight"/>
                <a:sym typeface="Raleway ExtraLight"/>
              </a:rPr>
              <a:t>Infrarouge à ondes longues</a:t>
            </a:r>
            <a:endParaRPr/>
          </a:p>
          <a:p>
            <a:pPr marL="742950" marR="0" lvl="1" indent="-254000" algn="l" rtl="0">
              <a:lnSpc>
                <a:spcPct val="115000"/>
              </a:lnSpc>
              <a:spcBef>
                <a:spcPts val="0"/>
              </a:spcBef>
              <a:spcAft>
                <a:spcPts val="0"/>
              </a:spcAft>
              <a:buClr>
                <a:schemeClr val="dk1"/>
              </a:buClr>
              <a:buSzPts val="1100"/>
              <a:buFont typeface="Raleway ExtraLight"/>
              <a:buChar char="•"/>
            </a:pPr>
            <a:r>
              <a:rPr lang="nl-BE" sz="1100" b="0" i="0" u="none" strike="noStrike" cap="none">
                <a:solidFill>
                  <a:schemeClr val="dk1"/>
                </a:solidFill>
                <a:latin typeface="Raleway ExtraLight"/>
                <a:ea typeface="Raleway ExtraLight"/>
                <a:cs typeface="Raleway ExtraLight"/>
                <a:sym typeface="Raleway ExtraLight"/>
              </a:rPr>
              <a:t>Faible CEM</a:t>
            </a:r>
            <a:endParaRPr/>
          </a:p>
          <a:p>
            <a:pPr marL="742950" marR="0" lvl="1" indent="-254000" algn="l" rtl="0">
              <a:lnSpc>
                <a:spcPct val="115000"/>
              </a:lnSpc>
              <a:spcBef>
                <a:spcPts val="0"/>
              </a:spcBef>
              <a:spcAft>
                <a:spcPts val="0"/>
              </a:spcAft>
              <a:buClr>
                <a:schemeClr val="dk1"/>
              </a:buClr>
              <a:buSzPts val="1100"/>
              <a:buFont typeface="Raleway ExtraLight"/>
              <a:buChar char="•"/>
            </a:pPr>
            <a:r>
              <a:rPr lang="nl-BE" sz="1100" b="0" i="0" u="none" strike="noStrike" cap="none">
                <a:solidFill>
                  <a:schemeClr val="dk1"/>
                </a:solidFill>
                <a:latin typeface="Raleway ExtraLight"/>
                <a:ea typeface="Raleway ExtraLight"/>
                <a:cs typeface="Raleway ExtraLight"/>
                <a:sym typeface="Raleway ExtraLight"/>
              </a:rPr>
              <a:t>Faible consommation d’énergie</a:t>
            </a:r>
            <a:endParaRPr/>
          </a:p>
          <a:p>
            <a:pPr marL="742950" marR="0" lvl="1" indent="-254000" algn="l" rtl="0">
              <a:lnSpc>
                <a:spcPct val="115000"/>
              </a:lnSpc>
              <a:spcBef>
                <a:spcPts val="0"/>
              </a:spcBef>
              <a:spcAft>
                <a:spcPts val="0"/>
              </a:spcAft>
              <a:buClr>
                <a:schemeClr val="dk1"/>
              </a:buClr>
              <a:buSzPts val="1100"/>
              <a:buFont typeface="Raleway ExtraLight"/>
              <a:buChar char="•"/>
            </a:pPr>
            <a:r>
              <a:rPr lang="nl-BE" sz="1100" b="0" i="0" u="none" strike="noStrike" cap="none">
                <a:solidFill>
                  <a:schemeClr val="dk1"/>
                </a:solidFill>
                <a:latin typeface="Raleway ExtraLight"/>
                <a:ea typeface="Raleway ExtraLight"/>
                <a:cs typeface="Raleway ExtraLight"/>
                <a:sym typeface="Raleway ExtraLight"/>
              </a:rPr>
              <a:t>Pas de risque de brûlures internes</a:t>
            </a:r>
            <a:endParaRPr/>
          </a:p>
          <a:p>
            <a:pPr marL="285750" marR="0" lvl="0" indent="-184150" algn="l" rtl="0">
              <a:lnSpc>
                <a:spcPct val="115000"/>
              </a:lnSpc>
              <a:spcBef>
                <a:spcPts val="0"/>
              </a:spcBef>
              <a:spcAft>
                <a:spcPts val="0"/>
              </a:spcAft>
              <a:buClr>
                <a:schemeClr val="dk1"/>
              </a:buClr>
              <a:buSzPts val="1200"/>
              <a:buFont typeface="Raleway ExtraLight"/>
              <a:buNone/>
            </a:pPr>
            <a:endParaRPr sz="1100" b="0" i="0" u="none" strike="noStrike" cap="none">
              <a:solidFill>
                <a:schemeClr val="dk1"/>
              </a:solidFill>
              <a:latin typeface="Raleway ExtraLight"/>
              <a:ea typeface="Raleway ExtraLight"/>
              <a:cs typeface="Raleway ExtraLight"/>
              <a:sym typeface="Raleway ExtraLight"/>
            </a:endParaRPr>
          </a:p>
          <a:p>
            <a:pPr marL="285750" marR="0" lvl="0" indent="-254000" algn="l" rtl="0">
              <a:lnSpc>
                <a:spcPct val="115000"/>
              </a:lnSpc>
              <a:spcBef>
                <a:spcPts val="0"/>
              </a:spcBef>
              <a:spcAft>
                <a:spcPts val="0"/>
              </a:spcAft>
              <a:buClr>
                <a:schemeClr val="dk1"/>
              </a:buClr>
              <a:buSzPts val="1100"/>
              <a:buFont typeface="Raleway ExtraLight"/>
              <a:buChar char="•"/>
            </a:pPr>
            <a:r>
              <a:rPr lang="nl-BE" sz="1100" b="0" i="0" u="none" strike="noStrike" cap="none">
                <a:solidFill>
                  <a:schemeClr val="dk1"/>
                </a:solidFill>
                <a:latin typeface="Raleway ExtraLight"/>
                <a:ea typeface="Raleway ExtraLight"/>
                <a:cs typeface="Raleway ExtraLight"/>
                <a:sym typeface="Raleway ExtraLight"/>
              </a:rPr>
              <a:t>Essence de bois de haute qualité</a:t>
            </a:r>
            <a:endParaRPr/>
          </a:p>
          <a:p>
            <a:pPr marL="742950" marR="0" lvl="1" indent="-254000" algn="l" rtl="0">
              <a:lnSpc>
                <a:spcPct val="115000"/>
              </a:lnSpc>
              <a:spcBef>
                <a:spcPts val="0"/>
              </a:spcBef>
              <a:spcAft>
                <a:spcPts val="0"/>
              </a:spcAft>
              <a:buClr>
                <a:schemeClr val="dk1"/>
              </a:buClr>
              <a:buSzPts val="1100"/>
              <a:buFont typeface="Raleway ExtraLight"/>
              <a:buChar char="•"/>
            </a:pPr>
            <a:r>
              <a:rPr lang="nl-BE" sz="1100" b="0" i="0" u="none" strike="noStrike" cap="none">
                <a:solidFill>
                  <a:schemeClr val="dk1"/>
                </a:solidFill>
                <a:latin typeface="Raleway ExtraLight"/>
                <a:ea typeface="Raleway ExtraLight"/>
                <a:cs typeface="Raleway ExtraLight"/>
                <a:sym typeface="Raleway ExtraLight"/>
              </a:rPr>
              <a:t>&gt;90 % de réflexion IR</a:t>
            </a:r>
            <a:endParaRPr/>
          </a:p>
          <a:p>
            <a:pPr marL="742950" marR="0" lvl="1" indent="-254000" algn="l" rtl="0">
              <a:lnSpc>
                <a:spcPct val="115000"/>
              </a:lnSpc>
              <a:spcBef>
                <a:spcPts val="0"/>
              </a:spcBef>
              <a:spcAft>
                <a:spcPts val="0"/>
              </a:spcAft>
              <a:buClr>
                <a:schemeClr val="dk1"/>
              </a:buClr>
              <a:buSzPts val="1100"/>
              <a:buFont typeface="Raleway ExtraLight"/>
              <a:buChar char="•"/>
            </a:pPr>
            <a:r>
              <a:rPr lang="nl-BE" sz="1100" b="0" i="0" u="none" strike="noStrike" cap="none">
                <a:solidFill>
                  <a:schemeClr val="dk1"/>
                </a:solidFill>
                <a:latin typeface="Raleway ExtraLight"/>
                <a:ea typeface="Raleway ExtraLight"/>
                <a:cs typeface="Raleway ExtraLight"/>
                <a:sym typeface="Raleway ExtraLight"/>
              </a:rPr>
              <a:t>Résistance à l’eau</a:t>
            </a:r>
            <a:endParaRPr/>
          </a:p>
          <a:p>
            <a:pPr marL="742950" marR="0" lvl="1" indent="-254000" algn="l" rtl="0">
              <a:lnSpc>
                <a:spcPct val="115000"/>
              </a:lnSpc>
              <a:spcBef>
                <a:spcPts val="0"/>
              </a:spcBef>
              <a:spcAft>
                <a:spcPts val="0"/>
              </a:spcAft>
              <a:buClr>
                <a:schemeClr val="dk1"/>
              </a:buClr>
              <a:buSzPts val="1100"/>
              <a:buFont typeface="Raleway ExtraLight"/>
              <a:buChar char="•"/>
            </a:pPr>
            <a:r>
              <a:rPr lang="nl-BE" sz="1100" b="0" i="0" u="none" strike="noStrike" cap="none">
                <a:solidFill>
                  <a:schemeClr val="dk1"/>
                </a:solidFill>
                <a:latin typeface="Raleway ExtraLight"/>
                <a:ea typeface="Raleway ExtraLight"/>
                <a:cs typeface="Raleway ExtraLight"/>
                <a:sym typeface="Raleway ExtraLight"/>
              </a:rPr>
              <a:t>Résistance aux moisissures</a:t>
            </a:r>
            <a:endParaRPr/>
          </a:p>
          <a:p>
            <a:pPr marL="285750" marR="0" lvl="0" indent="-184150" algn="l" rtl="0">
              <a:lnSpc>
                <a:spcPct val="115000"/>
              </a:lnSpc>
              <a:spcBef>
                <a:spcPts val="0"/>
              </a:spcBef>
              <a:spcAft>
                <a:spcPts val="0"/>
              </a:spcAft>
              <a:buClr>
                <a:schemeClr val="dk1"/>
              </a:buClr>
              <a:buSzPts val="1200"/>
              <a:buFont typeface="Raleway ExtraLight"/>
              <a:buNone/>
            </a:pPr>
            <a:endParaRPr sz="1100" b="0" i="0" u="none" strike="noStrike" cap="none">
              <a:solidFill>
                <a:schemeClr val="dk1"/>
              </a:solidFill>
              <a:latin typeface="Raleway ExtraLight"/>
              <a:ea typeface="Raleway ExtraLight"/>
              <a:cs typeface="Raleway ExtraLight"/>
              <a:sym typeface="Raleway ExtraLight"/>
            </a:endParaRPr>
          </a:p>
          <a:p>
            <a:pPr marL="285750" marR="0" lvl="0" indent="-254000" algn="l" rtl="0">
              <a:lnSpc>
                <a:spcPct val="115000"/>
              </a:lnSpc>
              <a:spcBef>
                <a:spcPts val="0"/>
              </a:spcBef>
              <a:spcAft>
                <a:spcPts val="0"/>
              </a:spcAft>
              <a:buClr>
                <a:schemeClr val="dk1"/>
              </a:buClr>
              <a:buSzPts val="1100"/>
              <a:buFont typeface="Raleway ExtraLight"/>
              <a:buChar char="•"/>
            </a:pPr>
            <a:r>
              <a:rPr lang="nl-BE" sz="1100" b="0" i="0" u="none" strike="noStrike" cap="none">
                <a:solidFill>
                  <a:schemeClr val="dk1"/>
                </a:solidFill>
                <a:latin typeface="Raleway ExtraLight"/>
                <a:ea typeface="Raleway ExtraLight"/>
                <a:cs typeface="Raleway ExtraLight"/>
                <a:sym typeface="Raleway ExtraLight"/>
              </a:rPr>
              <a:t>Un minimum de verre pour que la chaleur et les infrarouges </a:t>
            </a:r>
            <a:br>
              <a:rPr lang="nl-BE" sz="1100" b="0" i="0" u="none" strike="noStrike" cap="none">
                <a:solidFill>
                  <a:schemeClr val="dk1"/>
                </a:solidFill>
                <a:latin typeface="Raleway ExtraLight"/>
                <a:ea typeface="Raleway ExtraLight"/>
                <a:cs typeface="Raleway ExtraLight"/>
                <a:sym typeface="Raleway ExtraLight"/>
              </a:rPr>
            </a:br>
            <a:r>
              <a:rPr lang="nl-BE" sz="1100" b="0" i="0" u="none" strike="noStrike" cap="none">
                <a:solidFill>
                  <a:schemeClr val="dk1"/>
                </a:solidFill>
                <a:latin typeface="Raleway ExtraLight"/>
                <a:ea typeface="Raleway ExtraLight"/>
                <a:cs typeface="Raleway ExtraLight"/>
                <a:sym typeface="Raleway ExtraLight"/>
              </a:rPr>
              <a:t>restent à l’intérieur</a:t>
            </a:r>
            <a:endParaRPr/>
          </a:p>
          <a:p>
            <a:pPr marL="285750" marR="0" lvl="0" indent="-184150" algn="l" rtl="0">
              <a:lnSpc>
                <a:spcPct val="115000"/>
              </a:lnSpc>
              <a:spcBef>
                <a:spcPts val="0"/>
              </a:spcBef>
              <a:spcAft>
                <a:spcPts val="0"/>
              </a:spcAft>
              <a:buClr>
                <a:schemeClr val="dk1"/>
              </a:buClr>
              <a:buSzPts val="1200"/>
              <a:buFont typeface="Raleway ExtraLight"/>
              <a:buNone/>
            </a:pPr>
            <a:endParaRPr sz="1100" b="0" i="0" u="none" strike="noStrike" cap="none">
              <a:solidFill>
                <a:schemeClr val="dk1"/>
              </a:solidFill>
              <a:latin typeface="Raleway ExtraLight"/>
              <a:ea typeface="Raleway ExtraLight"/>
              <a:cs typeface="Raleway ExtraLight"/>
              <a:sym typeface="Raleway ExtraLight"/>
            </a:endParaRPr>
          </a:p>
          <a:p>
            <a:pPr marL="285750" marR="0" lvl="0" indent="-254000" algn="l" rtl="0">
              <a:lnSpc>
                <a:spcPct val="115000"/>
              </a:lnSpc>
              <a:spcBef>
                <a:spcPts val="0"/>
              </a:spcBef>
              <a:spcAft>
                <a:spcPts val="0"/>
              </a:spcAft>
              <a:buClr>
                <a:schemeClr val="dk1"/>
              </a:buClr>
              <a:buSzPts val="1100"/>
              <a:buFont typeface="Raleway ExtraLight"/>
              <a:buChar char="•"/>
            </a:pPr>
            <a:r>
              <a:rPr lang="nl-BE" sz="1100" b="0" i="0" u="none" strike="noStrike" cap="none">
                <a:solidFill>
                  <a:schemeClr val="dk1"/>
                </a:solidFill>
                <a:latin typeface="Raleway ExtraLight"/>
                <a:ea typeface="Raleway ExtraLight"/>
                <a:cs typeface="Raleway ExtraLight"/>
                <a:sym typeface="Raleway ExtraLight"/>
              </a:rPr>
              <a:t>Lampe LED de couleur</a:t>
            </a:r>
            <a:endParaRPr/>
          </a:p>
        </p:txBody>
      </p:sp>
      <p:sp>
        <p:nvSpPr>
          <p:cNvPr id="70" name="Google Shape;70;p3"/>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3600"/>
              <a:buNone/>
            </a:pPr>
            <a:fld id="{00000000-1234-1234-1234-123412341234}" type="slidenum">
              <a:rPr lang="nl-BE" sz="2400"/>
              <a:t>3</a:t>
            </a:fld>
            <a:endParaRPr sz="2400"/>
          </a:p>
        </p:txBody>
      </p:sp>
      <p:pic>
        <p:nvPicPr>
          <p:cNvPr id="71" name="Google Shape;71;p3"/>
          <p:cNvPicPr preferRelativeResize="0"/>
          <p:nvPr/>
        </p:nvPicPr>
        <p:blipFill rotWithShape="1">
          <a:blip r:embed="rId3">
            <a:alphaModFix/>
          </a:blip>
          <a:srcRect l="3921" r="39957"/>
          <a:stretch/>
        </p:blipFill>
        <p:spPr>
          <a:xfrm>
            <a:off x="6120000" y="0"/>
            <a:ext cx="5586227"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g232f45ad9e4_1_13"/>
          <p:cNvPicPr preferRelativeResize="0"/>
          <p:nvPr/>
        </p:nvPicPr>
        <p:blipFill>
          <a:blip r:embed="rId3">
            <a:alphaModFix/>
          </a:blip>
          <a:stretch>
            <a:fillRect/>
          </a:stretch>
        </p:blipFill>
        <p:spPr>
          <a:xfrm>
            <a:off x="4953272" y="2250017"/>
            <a:ext cx="1880274" cy="1880248"/>
          </a:xfrm>
          <a:prstGeom prst="rect">
            <a:avLst/>
          </a:prstGeom>
          <a:noFill/>
          <a:ln>
            <a:noFill/>
          </a:ln>
        </p:spPr>
      </p:pic>
      <p:pic>
        <p:nvPicPr>
          <p:cNvPr id="404" name="Google Shape;404;g232f45ad9e4_1_13"/>
          <p:cNvPicPr preferRelativeResize="0"/>
          <p:nvPr/>
        </p:nvPicPr>
        <p:blipFill>
          <a:blip r:embed="rId4">
            <a:alphaModFix/>
          </a:blip>
          <a:stretch>
            <a:fillRect/>
          </a:stretch>
        </p:blipFill>
        <p:spPr>
          <a:xfrm>
            <a:off x="2537125" y="4134453"/>
            <a:ext cx="1880248" cy="1880248"/>
          </a:xfrm>
          <a:prstGeom prst="rect">
            <a:avLst/>
          </a:prstGeom>
          <a:noFill/>
          <a:ln>
            <a:noFill/>
          </a:ln>
        </p:spPr>
      </p:pic>
      <p:pic>
        <p:nvPicPr>
          <p:cNvPr id="405" name="Google Shape;405;g232f45ad9e4_1_13"/>
          <p:cNvPicPr preferRelativeResize="0"/>
          <p:nvPr/>
        </p:nvPicPr>
        <p:blipFill>
          <a:blip r:embed="rId5">
            <a:alphaModFix/>
          </a:blip>
          <a:stretch>
            <a:fillRect/>
          </a:stretch>
        </p:blipFill>
        <p:spPr>
          <a:xfrm>
            <a:off x="2537100" y="2250016"/>
            <a:ext cx="1880274" cy="1880274"/>
          </a:xfrm>
          <a:prstGeom prst="rect">
            <a:avLst/>
          </a:prstGeom>
          <a:noFill/>
          <a:ln>
            <a:noFill/>
          </a:ln>
        </p:spPr>
      </p:pic>
      <p:pic>
        <p:nvPicPr>
          <p:cNvPr id="406" name="Google Shape;406;g232f45ad9e4_1_13"/>
          <p:cNvPicPr preferRelativeResize="0"/>
          <p:nvPr/>
        </p:nvPicPr>
        <p:blipFill>
          <a:blip r:embed="rId6">
            <a:alphaModFix/>
          </a:blip>
          <a:stretch>
            <a:fillRect/>
          </a:stretch>
        </p:blipFill>
        <p:spPr>
          <a:xfrm>
            <a:off x="7368822" y="2249999"/>
            <a:ext cx="1880274" cy="1880274"/>
          </a:xfrm>
          <a:prstGeom prst="rect">
            <a:avLst/>
          </a:prstGeom>
          <a:noFill/>
          <a:ln>
            <a:noFill/>
          </a:ln>
        </p:spPr>
      </p:pic>
      <p:pic>
        <p:nvPicPr>
          <p:cNvPr id="407" name="Google Shape;407;g232f45ad9e4_1_13"/>
          <p:cNvPicPr preferRelativeResize="0"/>
          <p:nvPr/>
        </p:nvPicPr>
        <p:blipFill>
          <a:blip r:embed="rId7">
            <a:alphaModFix/>
          </a:blip>
          <a:stretch>
            <a:fillRect/>
          </a:stretch>
        </p:blipFill>
        <p:spPr>
          <a:xfrm>
            <a:off x="7369457" y="4134464"/>
            <a:ext cx="1880248" cy="1880238"/>
          </a:xfrm>
          <a:prstGeom prst="rect">
            <a:avLst/>
          </a:prstGeom>
          <a:noFill/>
          <a:ln>
            <a:noFill/>
          </a:ln>
        </p:spPr>
      </p:pic>
      <p:pic>
        <p:nvPicPr>
          <p:cNvPr id="408" name="Google Shape;408;g232f45ad9e4_1_13"/>
          <p:cNvPicPr preferRelativeResize="0"/>
          <p:nvPr/>
        </p:nvPicPr>
        <p:blipFill>
          <a:blip r:embed="rId8">
            <a:alphaModFix/>
          </a:blip>
          <a:stretch>
            <a:fillRect/>
          </a:stretch>
        </p:blipFill>
        <p:spPr>
          <a:xfrm>
            <a:off x="4963996" y="4130273"/>
            <a:ext cx="1880274" cy="1880274"/>
          </a:xfrm>
          <a:prstGeom prst="rect">
            <a:avLst/>
          </a:prstGeom>
          <a:noFill/>
          <a:ln>
            <a:noFill/>
          </a:ln>
        </p:spPr>
      </p:pic>
      <p:sp>
        <p:nvSpPr>
          <p:cNvPr id="409" name="Google Shape;409;g232f45ad9e4_1_13"/>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200"/>
              <a:buNone/>
            </a:pPr>
            <a:r>
              <a:rPr lang="nl-BE"/>
              <a:t>Health Mate : synthèse</a:t>
            </a:r>
            <a:endParaRPr/>
          </a:p>
        </p:txBody>
      </p:sp>
      <p:sp>
        <p:nvSpPr>
          <p:cNvPr id="410" name="Google Shape;410;g232f45ad9e4_1_13"/>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SzPts val="4235"/>
              <a:buNone/>
            </a:pPr>
            <a:fld id="{00000000-1234-1234-1234-123412341234}" type="slidenum">
              <a:rPr lang="nl-BE"/>
              <a:t>30</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540000" y="450000"/>
            <a:ext cx="54321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Construction des saunas Health Mate</a:t>
            </a:r>
            <a:endParaRPr/>
          </a:p>
        </p:txBody>
      </p:sp>
      <p:sp>
        <p:nvSpPr>
          <p:cNvPr id="78" name="Google Shape;78;p17"/>
          <p:cNvSpPr txBox="1">
            <a:spLocks noGrp="1"/>
          </p:cNvSpPr>
          <p:nvPr>
            <p:ph type="body" idx="1"/>
          </p:nvPr>
        </p:nvSpPr>
        <p:spPr>
          <a:xfrm>
            <a:off x="539999" y="2250000"/>
            <a:ext cx="49182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440"/>
              <a:buNone/>
            </a:pPr>
            <a:r>
              <a:rPr lang="nl-BE" sz="1400"/>
              <a:t>Health Mate est une des seules marques de saunas infrarouges à fabriquer ses saunas dans sa propre usine. </a:t>
            </a:r>
            <a:endParaRPr/>
          </a:p>
          <a:p>
            <a:pPr marL="0" lvl="0" indent="0" algn="l" rtl="0">
              <a:lnSpc>
                <a:spcPct val="115000"/>
              </a:lnSpc>
              <a:spcBef>
                <a:spcPts val="1600"/>
              </a:spcBef>
              <a:spcAft>
                <a:spcPts val="0"/>
              </a:spcAft>
              <a:buSzPts val="1440"/>
              <a:buNone/>
            </a:pPr>
            <a:r>
              <a:rPr lang="nl-BE" b="1">
                <a:solidFill>
                  <a:srgbClr val="B2191E"/>
                </a:solidFill>
                <a:latin typeface="Raleway"/>
                <a:ea typeface="Raleway"/>
                <a:cs typeface="Raleway"/>
                <a:sym typeface="Raleway"/>
              </a:rPr>
              <a:t>C’est la raison pour laquelle nous pouvons offrir une garantie à vie ;</a:t>
            </a:r>
            <a:br>
              <a:rPr lang="nl-BE" b="1">
                <a:solidFill>
                  <a:srgbClr val="B2191E"/>
                </a:solidFill>
                <a:latin typeface="Raleway"/>
                <a:ea typeface="Raleway"/>
                <a:cs typeface="Raleway"/>
                <a:sym typeface="Raleway"/>
              </a:rPr>
            </a:br>
            <a:r>
              <a:rPr lang="nl-BE" b="1">
                <a:solidFill>
                  <a:srgbClr val="B2191E"/>
                </a:solidFill>
                <a:latin typeface="Raleway"/>
                <a:ea typeface="Raleway"/>
                <a:cs typeface="Raleway"/>
                <a:sym typeface="Raleway"/>
              </a:rPr>
              <a:t>les 2 premières années sont entièrement gratuites, ensuite, des frais de transport seront facturés</a:t>
            </a:r>
            <a:br>
              <a:rPr lang="nl-BE" b="1">
                <a:solidFill>
                  <a:srgbClr val="B2191E"/>
                </a:solidFill>
                <a:latin typeface="Raleway"/>
                <a:ea typeface="Raleway"/>
                <a:cs typeface="Raleway"/>
                <a:sym typeface="Raleway"/>
              </a:rPr>
            </a:br>
            <a:r>
              <a:rPr lang="nl-BE" b="1">
                <a:solidFill>
                  <a:srgbClr val="B2191E"/>
                </a:solidFill>
                <a:latin typeface="Raleway"/>
                <a:ea typeface="Raleway"/>
                <a:cs typeface="Raleway"/>
                <a:sym typeface="Raleway"/>
              </a:rPr>
              <a:t>(actuellement 50 euros) :</a:t>
            </a:r>
            <a:endParaRPr/>
          </a:p>
          <a:p>
            <a:pPr marL="457200" lvl="1" indent="-182880" algn="l" rtl="0">
              <a:lnSpc>
                <a:spcPct val="115000"/>
              </a:lnSpc>
              <a:spcBef>
                <a:spcPts val="500"/>
              </a:spcBef>
              <a:spcAft>
                <a:spcPts val="0"/>
              </a:spcAft>
              <a:buSzPts val="1600"/>
              <a:buChar char="●"/>
            </a:pPr>
            <a:r>
              <a:rPr lang="nl-BE"/>
              <a:t>Éléments IR</a:t>
            </a:r>
            <a:endParaRPr/>
          </a:p>
          <a:p>
            <a:pPr marL="457200" lvl="1" indent="-182880" algn="l" rtl="0">
              <a:lnSpc>
                <a:spcPct val="115000"/>
              </a:lnSpc>
              <a:spcBef>
                <a:spcPts val="600"/>
              </a:spcBef>
              <a:spcAft>
                <a:spcPts val="0"/>
              </a:spcAft>
              <a:buSzPts val="1600"/>
              <a:buChar char="●"/>
            </a:pPr>
            <a:r>
              <a:rPr lang="nl-BE"/>
              <a:t>Lampe LED</a:t>
            </a:r>
            <a:endParaRPr/>
          </a:p>
          <a:p>
            <a:pPr marL="457200" lvl="1" indent="-182880" algn="l" rtl="0">
              <a:lnSpc>
                <a:spcPct val="115000"/>
              </a:lnSpc>
              <a:spcBef>
                <a:spcPts val="600"/>
              </a:spcBef>
              <a:spcAft>
                <a:spcPts val="0"/>
              </a:spcAft>
              <a:buSzPts val="1600"/>
              <a:buChar char="●"/>
            </a:pPr>
            <a:r>
              <a:rPr lang="nl-BE"/>
              <a:t>Alimentation</a:t>
            </a:r>
            <a:endParaRPr/>
          </a:p>
          <a:p>
            <a:pPr marL="457200" lvl="1" indent="-182880" algn="l" rtl="0">
              <a:lnSpc>
                <a:spcPct val="115000"/>
              </a:lnSpc>
              <a:spcBef>
                <a:spcPts val="600"/>
              </a:spcBef>
              <a:spcAft>
                <a:spcPts val="0"/>
              </a:spcAft>
              <a:buSzPts val="1600"/>
              <a:buChar char="●"/>
            </a:pPr>
            <a:r>
              <a:rPr lang="nl-BE"/>
              <a:t>Panneau de commande</a:t>
            </a:r>
            <a:endParaRPr/>
          </a:p>
        </p:txBody>
      </p:sp>
      <p:sp>
        <p:nvSpPr>
          <p:cNvPr id="79" name="Google Shape;79;p17"/>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lnSpcReduction="10000"/>
          </a:bodyPr>
          <a:lstStyle/>
          <a:p>
            <a:pPr marL="0" lvl="0" indent="0" algn="ctr" rtl="0">
              <a:lnSpc>
                <a:spcPct val="100000"/>
              </a:lnSpc>
              <a:spcBef>
                <a:spcPts val="0"/>
              </a:spcBef>
              <a:spcAft>
                <a:spcPts val="0"/>
              </a:spcAft>
              <a:buClr>
                <a:srgbClr val="000000"/>
              </a:buClr>
              <a:buSzPts val="3600"/>
              <a:buFont typeface="Arial"/>
              <a:buNone/>
            </a:pPr>
            <a:fld id="{00000000-1234-1234-1234-123412341234}" type="slidenum">
              <a:rPr lang="nl-BE" sz="3600"/>
              <a:t>4</a:t>
            </a:fld>
            <a:endParaRPr sz="3600"/>
          </a:p>
        </p:txBody>
      </p:sp>
      <p:pic>
        <p:nvPicPr>
          <p:cNvPr id="80" name="Google Shape;80;p17"/>
          <p:cNvPicPr preferRelativeResize="0"/>
          <p:nvPr/>
        </p:nvPicPr>
        <p:blipFill rotWithShape="1">
          <a:blip r:embed="rId3">
            <a:alphaModFix/>
          </a:blip>
          <a:srcRect/>
          <a:stretch/>
        </p:blipFill>
        <p:spPr>
          <a:xfrm>
            <a:off x="6480170" y="4534191"/>
            <a:ext cx="2124168" cy="2124168"/>
          </a:xfrm>
          <a:prstGeom prst="rect">
            <a:avLst/>
          </a:prstGeom>
          <a:noFill/>
          <a:ln>
            <a:noFill/>
          </a:ln>
        </p:spPr>
      </p:pic>
      <p:pic>
        <p:nvPicPr>
          <p:cNvPr id="81" name="Google Shape;81;p17"/>
          <p:cNvPicPr preferRelativeResize="0"/>
          <p:nvPr/>
        </p:nvPicPr>
        <p:blipFill rotWithShape="1">
          <a:blip r:embed="rId4">
            <a:alphaModFix/>
          </a:blip>
          <a:srcRect/>
          <a:stretch/>
        </p:blipFill>
        <p:spPr>
          <a:xfrm>
            <a:off x="8626486" y="3623991"/>
            <a:ext cx="2124168" cy="2124203"/>
          </a:xfrm>
          <a:prstGeom prst="rect">
            <a:avLst/>
          </a:prstGeom>
          <a:noFill/>
          <a:ln>
            <a:noFill/>
          </a:ln>
        </p:spPr>
      </p:pic>
      <p:pic>
        <p:nvPicPr>
          <p:cNvPr id="82" name="Google Shape;82;p17"/>
          <p:cNvPicPr preferRelativeResize="0"/>
          <p:nvPr/>
        </p:nvPicPr>
        <p:blipFill rotWithShape="1">
          <a:blip r:embed="rId5">
            <a:alphaModFix/>
          </a:blip>
          <a:srcRect/>
          <a:stretch/>
        </p:blipFill>
        <p:spPr>
          <a:xfrm>
            <a:off x="8470998" y="824052"/>
            <a:ext cx="2124168" cy="2124168"/>
          </a:xfrm>
          <a:prstGeom prst="rect">
            <a:avLst/>
          </a:prstGeom>
          <a:noFill/>
          <a:ln>
            <a:noFill/>
          </a:ln>
        </p:spPr>
      </p:pic>
      <p:pic>
        <p:nvPicPr>
          <p:cNvPr id="83" name="Google Shape;83;p17"/>
          <p:cNvPicPr preferRelativeResize="0"/>
          <p:nvPr/>
        </p:nvPicPr>
        <p:blipFill rotWithShape="1">
          <a:blip r:embed="rId6">
            <a:alphaModFix/>
          </a:blip>
          <a:srcRect t="31739" b="31736"/>
          <a:stretch/>
        </p:blipFill>
        <p:spPr>
          <a:xfrm>
            <a:off x="6480175" y="504816"/>
            <a:ext cx="2124168" cy="775826"/>
          </a:xfrm>
          <a:prstGeom prst="rect">
            <a:avLst/>
          </a:prstGeom>
          <a:noFill/>
          <a:ln>
            <a:noFill/>
          </a:ln>
        </p:spPr>
      </p:pic>
      <p:pic>
        <p:nvPicPr>
          <p:cNvPr id="84" name="Google Shape;84;p17"/>
          <p:cNvPicPr preferRelativeResize="0"/>
          <p:nvPr/>
        </p:nvPicPr>
        <p:blipFill rotWithShape="1">
          <a:blip r:embed="rId7">
            <a:alphaModFix/>
          </a:blip>
          <a:srcRect/>
          <a:stretch/>
        </p:blipFill>
        <p:spPr>
          <a:xfrm>
            <a:off x="6480170" y="1931797"/>
            <a:ext cx="2124168" cy="21241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Construction des saunas Health Mate</a:t>
            </a:r>
            <a:endParaRPr/>
          </a:p>
        </p:txBody>
      </p:sp>
      <p:sp>
        <p:nvSpPr>
          <p:cNvPr id="90" name="Google Shape;90;p18"/>
          <p:cNvSpPr txBox="1">
            <a:spLocks noGrp="1"/>
          </p:cNvSpPr>
          <p:nvPr>
            <p:ph type="body" idx="1"/>
          </p:nvPr>
        </p:nvSpPr>
        <p:spPr>
          <a:xfrm>
            <a:off x="540000" y="2250000"/>
            <a:ext cx="10620000" cy="38841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SzPts val="1280"/>
              <a:buNone/>
            </a:pPr>
            <a:r>
              <a:rPr lang="nl-BE" sz="1400" b="1">
                <a:latin typeface="Raleway"/>
                <a:ea typeface="Raleway"/>
                <a:cs typeface="Raleway"/>
                <a:sym typeface="Raleway"/>
              </a:rPr>
              <a:t>Réflexion IR</a:t>
            </a:r>
            <a:endParaRPr/>
          </a:p>
          <a:p>
            <a:pPr marL="182880" lvl="0" indent="-171450" algn="l" rtl="0">
              <a:lnSpc>
                <a:spcPct val="95000"/>
              </a:lnSpc>
              <a:spcBef>
                <a:spcPts val="1600"/>
              </a:spcBef>
              <a:spcAft>
                <a:spcPts val="0"/>
              </a:spcAft>
              <a:buSzPts val="1100"/>
              <a:buFont typeface="Raleway Light"/>
              <a:buChar char="•"/>
            </a:pPr>
            <a:r>
              <a:rPr lang="nl-BE">
                <a:latin typeface="Raleway Light"/>
                <a:ea typeface="Raleway Light"/>
                <a:cs typeface="Raleway Light"/>
                <a:sym typeface="Raleway Light"/>
              </a:rPr>
              <a:t>Les IR sont absorbés dans le bois par la lignine, ce qui donne au bois une sensation de chaleur. La lignine est une sorte de colle qui maintient les cellules du bois ensemble. </a:t>
            </a:r>
            <a:br>
              <a:rPr lang="nl-BE">
                <a:latin typeface="Raleway Light"/>
                <a:ea typeface="Raleway Light"/>
                <a:cs typeface="Raleway Light"/>
                <a:sym typeface="Raleway Light"/>
              </a:rPr>
            </a:br>
            <a:r>
              <a:rPr lang="nl-BE">
                <a:latin typeface="Raleway Light"/>
                <a:ea typeface="Raleway Light"/>
                <a:cs typeface="Raleway Light"/>
                <a:sym typeface="Raleway Light"/>
              </a:rPr>
              <a:t>Nous n’utilisons que du bois contenant moins de 30 à 35 % de lignine.</a:t>
            </a:r>
            <a:endParaRPr/>
          </a:p>
          <a:p>
            <a:pPr marL="182880" lvl="0" indent="-171450" algn="l" rtl="0">
              <a:lnSpc>
                <a:spcPct val="95000"/>
              </a:lnSpc>
              <a:spcBef>
                <a:spcPts val="1600"/>
              </a:spcBef>
              <a:spcAft>
                <a:spcPts val="0"/>
              </a:spcAft>
              <a:buSzPts val="1100"/>
              <a:buFont typeface="Raleway Light"/>
              <a:buChar char="•"/>
            </a:pPr>
            <a:r>
              <a:rPr lang="nl-BE">
                <a:latin typeface="Raleway Light"/>
                <a:ea typeface="Raleway Light"/>
                <a:cs typeface="Raleway Light"/>
                <a:sym typeface="Raleway Light"/>
              </a:rPr>
              <a:t>Le verre laisse passer 100 % des IR, de sorte que l’utilisateur ne bénéficie que des rayons IR qui le touchent directement. </a:t>
            </a:r>
            <a:endParaRPr/>
          </a:p>
          <a:p>
            <a:pPr marL="0" lvl="0" indent="0" algn="l" rtl="0">
              <a:lnSpc>
                <a:spcPct val="95000"/>
              </a:lnSpc>
              <a:spcBef>
                <a:spcPts val="1600"/>
              </a:spcBef>
              <a:spcAft>
                <a:spcPts val="0"/>
              </a:spcAft>
              <a:buSzPts val="1280"/>
              <a:buNone/>
            </a:pPr>
            <a:r>
              <a:rPr lang="nl-BE">
                <a:latin typeface="Raleway Light"/>
                <a:ea typeface="Raleway Light"/>
                <a:cs typeface="Raleway Light"/>
                <a:sym typeface="Raleway Light"/>
              </a:rPr>
              <a:t>Un émetteur IR rayonne toujours à 360°, de sorte que de nombreux rayons IR ne sont pas transmis directement à l’utilisateur. C’est pourquoi Health Mate utilise du bois qui n’absorbe pas les ondes IR, mais les réfléchit, et minimise l’utilisation du verre. Ainsi, les ondes continuent à circuler dans la cabine jusqu’à ce qu’elles soient absorbées. </a:t>
            </a:r>
            <a:endParaRPr/>
          </a:p>
          <a:p>
            <a:pPr marL="0" lvl="0" indent="0" algn="l" rtl="0">
              <a:lnSpc>
                <a:spcPct val="95000"/>
              </a:lnSpc>
              <a:spcBef>
                <a:spcPts val="1600"/>
              </a:spcBef>
              <a:spcAft>
                <a:spcPts val="0"/>
              </a:spcAft>
              <a:buSzPts val="1280"/>
              <a:buNone/>
            </a:pPr>
            <a:r>
              <a:rPr lang="nl-BE" sz="1400" b="1">
                <a:latin typeface="Raleway"/>
                <a:ea typeface="Raleway"/>
                <a:cs typeface="Raleway"/>
                <a:sym typeface="Raleway"/>
              </a:rPr>
              <a:t>Chaleur</a:t>
            </a:r>
            <a:endParaRPr/>
          </a:p>
          <a:p>
            <a:pPr marL="182880" lvl="0" indent="-171450" algn="l" rtl="0">
              <a:lnSpc>
                <a:spcPct val="95000"/>
              </a:lnSpc>
              <a:spcBef>
                <a:spcPts val="1600"/>
              </a:spcBef>
              <a:spcAft>
                <a:spcPts val="0"/>
              </a:spcAft>
              <a:buSzPts val="1100"/>
              <a:buFont typeface="Raleway Light"/>
              <a:buChar char="•"/>
            </a:pPr>
            <a:r>
              <a:rPr lang="nl-BE">
                <a:latin typeface="Raleway Light"/>
                <a:ea typeface="Raleway Light"/>
                <a:cs typeface="Raleway Light"/>
                <a:sym typeface="Raleway Light"/>
              </a:rPr>
              <a:t>Le verre est un pont thermique qui empêche la cabine de devenir très chaude, et/ou nécessite plus d’énergie pour atteindre et maintenir une température.</a:t>
            </a:r>
            <a:endParaRPr/>
          </a:p>
          <a:p>
            <a:pPr marL="0" lvl="0" indent="0" algn="l" rtl="0">
              <a:lnSpc>
                <a:spcPct val="95000"/>
              </a:lnSpc>
              <a:spcBef>
                <a:spcPts val="1600"/>
              </a:spcBef>
              <a:spcAft>
                <a:spcPts val="0"/>
              </a:spcAft>
              <a:buSzPts val="1280"/>
              <a:buNone/>
            </a:pPr>
            <a:r>
              <a:rPr lang="nl-BE">
                <a:latin typeface="Raleway Light"/>
                <a:ea typeface="Raleway Light"/>
                <a:cs typeface="Raleway Light"/>
                <a:sym typeface="Raleway Light"/>
              </a:rPr>
              <a:t>Le chauffage du sauna et le maintien de sa température nécessitent de l’énergie. Pour être aussi efficace que possible sur le plan énergétique, Health Mate utilise des parois doubles et le moins de verre possible.</a:t>
            </a:r>
            <a:endParaRPr/>
          </a:p>
          <a:p>
            <a:pPr marL="0" lvl="0" indent="0" algn="l" rtl="0">
              <a:lnSpc>
                <a:spcPct val="95000"/>
              </a:lnSpc>
              <a:spcBef>
                <a:spcPts val="1600"/>
              </a:spcBef>
              <a:spcAft>
                <a:spcPts val="0"/>
              </a:spcAft>
              <a:buSzPts val="1280"/>
              <a:buNone/>
            </a:pPr>
            <a:endParaRPr/>
          </a:p>
        </p:txBody>
      </p:sp>
      <p:sp>
        <p:nvSpPr>
          <p:cNvPr id="91" name="Google Shape;91;p18"/>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5</a:t>
            </a:fld>
            <a:endParaRPr/>
          </a:p>
        </p:txBody>
      </p:sp>
      <p:pic>
        <p:nvPicPr>
          <p:cNvPr id="92" name="Google Shape;92;p18"/>
          <p:cNvPicPr preferRelativeResize="0"/>
          <p:nvPr/>
        </p:nvPicPr>
        <p:blipFill rotWithShape="1">
          <a:blip r:embed="rId3">
            <a:alphaModFix amt="50000"/>
          </a:blip>
          <a:srcRect/>
          <a:stretch/>
        </p:blipFill>
        <p:spPr>
          <a:xfrm>
            <a:off x="-180975" y="6365213"/>
            <a:ext cx="11887201" cy="870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540000" y="450000"/>
            <a:ext cx="1062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Construction des saunas Health Mate</a:t>
            </a:r>
            <a:endParaRPr/>
          </a:p>
        </p:txBody>
      </p:sp>
      <p:sp>
        <p:nvSpPr>
          <p:cNvPr id="98" name="Google Shape;98;p19"/>
          <p:cNvSpPr txBox="1">
            <a:spLocks noGrp="1"/>
          </p:cNvSpPr>
          <p:nvPr>
            <p:ph type="body" idx="1"/>
          </p:nvPr>
        </p:nvSpPr>
        <p:spPr>
          <a:xfrm>
            <a:off x="540000" y="2250000"/>
            <a:ext cx="10620000" cy="35508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SzPts val="1280"/>
              <a:buNone/>
            </a:pPr>
            <a:r>
              <a:rPr lang="nl-BE" sz="1400" b="1"/>
              <a:t>Déformation</a:t>
            </a:r>
            <a:endParaRPr/>
          </a:p>
          <a:p>
            <a:pPr marL="182880" lvl="0" indent="-171450" algn="l" rtl="0">
              <a:lnSpc>
                <a:spcPct val="95000"/>
              </a:lnSpc>
              <a:spcBef>
                <a:spcPts val="1600"/>
              </a:spcBef>
              <a:spcAft>
                <a:spcPts val="0"/>
              </a:spcAft>
              <a:buSzPts val="1100"/>
              <a:buFont typeface="Raleway Light"/>
              <a:buChar char="•"/>
            </a:pPr>
            <a:r>
              <a:rPr lang="nl-BE">
                <a:latin typeface="Raleway Light"/>
                <a:ea typeface="Raleway Light"/>
                <a:cs typeface="Raleway Light"/>
                <a:sym typeface="Raleway Light"/>
              </a:rPr>
              <a:t>Health Mate n’utilise que du bois qui présente un très faible facteur de rétrécissement en fonction des différences d’humidité et de température. </a:t>
            </a:r>
            <a:endParaRPr/>
          </a:p>
          <a:p>
            <a:pPr marL="0" lvl="0" indent="0" algn="l" rtl="0">
              <a:lnSpc>
                <a:spcPct val="95000"/>
              </a:lnSpc>
              <a:spcBef>
                <a:spcPts val="1600"/>
              </a:spcBef>
              <a:spcAft>
                <a:spcPts val="0"/>
              </a:spcAft>
              <a:buSzPts val="1280"/>
              <a:buNone/>
            </a:pPr>
            <a:r>
              <a:rPr lang="nl-BE">
                <a:latin typeface="Raleway Light"/>
                <a:ea typeface="Raleway Light"/>
                <a:cs typeface="Raleway Light"/>
                <a:sym typeface="Raleway Light"/>
              </a:rPr>
              <a:t>Le bois est toujours « vivant ». Tout changement de température et d’humidité le fera rétrécir ou se dilater. Health Mate n’utilise que du bois dont l’effet est limité. Pour compenser la petite différence que vous ne pouvez jamais éliminer, Health Mate travaille avec un système d’encliquetage. </a:t>
            </a:r>
            <a:br>
              <a:rPr lang="nl-BE">
                <a:latin typeface="Raleway Light"/>
                <a:ea typeface="Raleway Light"/>
                <a:cs typeface="Raleway Light"/>
                <a:sym typeface="Raleway Light"/>
              </a:rPr>
            </a:br>
            <a:r>
              <a:rPr lang="nl-BE">
                <a:latin typeface="Raleway Light"/>
                <a:ea typeface="Raleway Light"/>
                <a:cs typeface="Raleway Light"/>
                <a:sym typeface="Raleway Light"/>
              </a:rPr>
              <a:t>Résultat : un sauna solide qui peut encore « vivre » un peu.</a:t>
            </a:r>
            <a:endParaRPr/>
          </a:p>
          <a:p>
            <a:pPr marL="0" lvl="0" indent="0" algn="l" rtl="0">
              <a:lnSpc>
                <a:spcPct val="95000"/>
              </a:lnSpc>
              <a:spcBef>
                <a:spcPts val="1600"/>
              </a:spcBef>
              <a:spcAft>
                <a:spcPts val="0"/>
              </a:spcAft>
              <a:buSzPts val="1280"/>
              <a:buNone/>
            </a:pPr>
            <a:r>
              <a:rPr lang="nl-BE" sz="1400" b="1"/>
              <a:t>Lumière</a:t>
            </a:r>
            <a:endParaRPr/>
          </a:p>
          <a:p>
            <a:pPr marL="182880" lvl="0" indent="-171450" algn="l" rtl="0">
              <a:lnSpc>
                <a:spcPct val="95000"/>
              </a:lnSpc>
              <a:spcBef>
                <a:spcPts val="1600"/>
              </a:spcBef>
              <a:spcAft>
                <a:spcPts val="0"/>
              </a:spcAft>
              <a:buSzPts val="1100"/>
              <a:buFont typeface="Raleway Light"/>
              <a:buChar char="•"/>
            </a:pPr>
            <a:r>
              <a:rPr lang="nl-BE">
                <a:latin typeface="Raleway Light"/>
                <a:ea typeface="Raleway Light"/>
                <a:cs typeface="Raleway Light"/>
                <a:sym typeface="Raleway Light"/>
              </a:rPr>
              <a:t>Nous utilisons des panneaux LED de haute qualité qui permettent aux utilisateurs de régler la couleur et l’intensité de la lumière selon leurs préférences.</a:t>
            </a:r>
            <a:endParaRPr/>
          </a:p>
        </p:txBody>
      </p:sp>
      <p:sp>
        <p:nvSpPr>
          <p:cNvPr id="99" name="Google Shape;99;p19"/>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6</a:t>
            </a:fld>
            <a:endParaRPr/>
          </a:p>
        </p:txBody>
      </p:sp>
      <p:pic>
        <p:nvPicPr>
          <p:cNvPr id="100" name="Google Shape;100;p19"/>
          <p:cNvPicPr preferRelativeResize="0"/>
          <p:nvPr/>
        </p:nvPicPr>
        <p:blipFill rotWithShape="1">
          <a:blip r:embed="rId3">
            <a:alphaModFix amt="50000"/>
          </a:blip>
          <a:srcRect/>
          <a:stretch/>
        </p:blipFill>
        <p:spPr>
          <a:xfrm>
            <a:off x="-180975" y="6365213"/>
            <a:ext cx="11887201" cy="870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540000" y="450000"/>
            <a:ext cx="486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Durabilité de Health Mate</a:t>
            </a:r>
            <a:endParaRPr/>
          </a:p>
        </p:txBody>
      </p:sp>
      <p:sp>
        <p:nvSpPr>
          <p:cNvPr id="106" name="Google Shape;106;p20"/>
          <p:cNvSpPr txBox="1">
            <a:spLocks noGrp="1"/>
          </p:cNvSpPr>
          <p:nvPr>
            <p:ph type="body" idx="1"/>
          </p:nvPr>
        </p:nvSpPr>
        <p:spPr>
          <a:xfrm>
            <a:off x="540000" y="2250000"/>
            <a:ext cx="4604100" cy="4351200"/>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SzPts val="1440"/>
              <a:buNone/>
            </a:pPr>
            <a:r>
              <a:rPr lang="nl-BE" sz="1400"/>
              <a:t>Bois en gestion durable </a:t>
            </a:r>
            <a:endParaRPr/>
          </a:p>
          <a:p>
            <a:pPr marL="182880" lvl="0" indent="-182880" algn="l" rtl="0">
              <a:lnSpc>
                <a:spcPct val="95000"/>
              </a:lnSpc>
              <a:spcBef>
                <a:spcPts val="1600"/>
              </a:spcBef>
              <a:spcAft>
                <a:spcPts val="0"/>
              </a:spcAft>
              <a:buSzPts val="1440"/>
              <a:buFont typeface="Raleway Light"/>
              <a:buChar char="•"/>
            </a:pPr>
            <a:r>
              <a:rPr lang="nl-BE">
                <a:latin typeface="Raleway Light"/>
                <a:ea typeface="Raleway Light"/>
                <a:cs typeface="Raleway Light"/>
                <a:sym typeface="Raleway Light"/>
              </a:rPr>
              <a:t>Cèdre rouge canadien (label PEFC).</a:t>
            </a:r>
            <a:endParaRPr/>
          </a:p>
          <a:p>
            <a:pPr marL="182880" lvl="0" indent="-182880" algn="l" rtl="0">
              <a:lnSpc>
                <a:spcPct val="95000"/>
              </a:lnSpc>
              <a:spcBef>
                <a:spcPts val="1600"/>
              </a:spcBef>
              <a:spcAft>
                <a:spcPts val="0"/>
              </a:spcAft>
              <a:buSzPts val="1440"/>
              <a:buFont typeface="Raleway Light"/>
              <a:buChar char="•"/>
            </a:pPr>
            <a:r>
              <a:rPr lang="nl-BE">
                <a:latin typeface="Raleway Light"/>
                <a:ea typeface="Raleway Light"/>
                <a:cs typeface="Raleway Light"/>
                <a:sym typeface="Raleway Light"/>
              </a:rPr>
              <a:t>Bois Meranti récolté localement de manière responsable.</a:t>
            </a:r>
            <a:endParaRPr/>
          </a:p>
          <a:p>
            <a:pPr marL="0" lvl="0" indent="0" algn="l" rtl="0">
              <a:lnSpc>
                <a:spcPct val="95000"/>
              </a:lnSpc>
              <a:spcBef>
                <a:spcPts val="1600"/>
              </a:spcBef>
              <a:spcAft>
                <a:spcPts val="0"/>
              </a:spcAft>
              <a:buSzPts val="1440"/>
              <a:buNone/>
            </a:pPr>
            <a:r>
              <a:rPr lang="nl-BE">
                <a:latin typeface="Raleway Light"/>
                <a:ea typeface="Raleway Light"/>
                <a:cs typeface="Raleway Light"/>
                <a:sym typeface="Raleway Light"/>
              </a:rPr>
              <a:t>Nouveau contrôle et nouvelle approbation : lors de l’achat d’une cabine d’occasion (de moins de 15 ans), le nouveau propriétaire peut faire contrôler sa cabine en vue d’une nouvelle approbation et bénéficier ainsi d’une garantie à vie. Health Mate est le seul acteur du marché à offrir ce service.</a:t>
            </a:r>
            <a:endParaRPr/>
          </a:p>
        </p:txBody>
      </p:sp>
      <p:sp>
        <p:nvSpPr>
          <p:cNvPr id="107" name="Google Shape;107;p20"/>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lnSpcReduction="10000"/>
          </a:bodyPr>
          <a:lstStyle/>
          <a:p>
            <a:pPr marL="0" lvl="0" indent="0" algn="ctr" rtl="0">
              <a:lnSpc>
                <a:spcPct val="100000"/>
              </a:lnSpc>
              <a:spcBef>
                <a:spcPts val="0"/>
              </a:spcBef>
              <a:spcAft>
                <a:spcPts val="0"/>
              </a:spcAft>
              <a:buClr>
                <a:srgbClr val="000000"/>
              </a:buClr>
              <a:buSzPts val="3600"/>
              <a:buFont typeface="Arial"/>
              <a:buNone/>
            </a:pPr>
            <a:fld id="{00000000-1234-1234-1234-123412341234}" type="slidenum">
              <a:rPr lang="nl-BE" sz="3600"/>
              <a:t>7</a:t>
            </a:fld>
            <a:endParaRPr sz="3600"/>
          </a:p>
        </p:txBody>
      </p:sp>
      <p:pic>
        <p:nvPicPr>
          <p:cNvPr id="108" name="Google Shape;108;p20"/>
          <p:cNvPicPr preferRelativeResize="0"/>
          <p:nvPr/>
        </p:nvPicPr>
        <p:blipFill rotWithShape="1">
          <a:blip r:embed="rId3">
            <a:alphaModFix/>
          </a:blip>
          <a:srcRect l="46429" t="5808" r="10500" b="197"/>
          <a:stretch/>
        </p:blipFill>
        <p:spPr>
          <a:xfrm>
            <a:off x="6119825" y="-1"/>
            <a:ext cx="5586381"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540000" y="450000"/>
            <a:ext cx="4860000" cy="998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nl-BE"/>
              <a:t>Cèdre rouge &gt;&lt; Meranti</a:t>
            </a:r>
            <a:endParaRPr/>
          </a:p>
        </p:txBody>
      </p:sp>
      <p:sp>
        <p:nvSpPr>
          <p:cNvPr id="114" name="Google Shape;114;p21"/>
          <p:cNvSpPr txBox="1">
            <a:spLocks noGrp="1"/>
          </p:cNvSpPr>
          <p:nvPr>
            <p:ph type="body" idx="1"/>
          </p:nvPr>
        </p:nvSpPr>
        <p:spPr>
          <a:xfrm>
            <a:off x="540000" y="2250000"/>
            <a:ext cx="5027100" cy="41589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5000"/>
              </a:lnSpc>
              <a:spcBef>
                <a:spcPts val="0"/>
              </a:spcBef>
              <a:spcAft>
                <a:spcPts val="0"/>
              </a:spcAft>
              <a:buSzPct val="96000"/>
              <a:buNone/>
            </a:pPr>
            <a:r>
              <a:rPr lang="nl-BE" sz="1500"/>
              <a:t>Cèdre rouge</a:t>
            </a:r>
            <a:endParaRPr/>
          </a:p>
          <a:p>
            <a:pPr marL="457200" lvl="1" indent="-181166" algn="l" rtl="0">
              <a:lnSpc>
                <a:spcPct val="90000"/>
              </a:lnSpc>
              <a:spcBef>
                <a:spcPts val="500"/>
              </a:spcBef>
              <a:spcAft>
                <a:spcPts val="0"/>
              </a:spcAft>
              <a:buSzPct val="141386"/>
              <a:buChar char="●"/>
            </a:pPr>
            <a:r>
              <a:rPr lang="nl-BE" sz="1208"/>
              <a:t>Ces dernières années, le prix a augmenté de 500 % </a:t>
            </a:r>
            <a:endParaRPr/>
          </a:p>
          <a:p>
            <a:pPr marL="731520" lvl="2" indent="-182108" algn="l" rtl="0">
              <a:lnSpc>
                <a:spcPct val="90000"/>
              </a:lnSpc>
              <a:spcBef>
                <a:spcPts val="600"/>
              </a:spcBef>
              <a:spcAft>
                <a:spcPts val="0"/>
              </a:spcAft>
              <a:buSzPct val="124832"/>
              <a:buFont typeface="Raleway Light"/>
              <a:buChar char="●"/>
            </a:pPr>
            <a:r>
              <a:rPr lang="nl-BE" sz="1208">
                <a:latin typeface="Raleway Light"/>
                <a:ea typeface="Raleway Light"/>
                <a:cs typeface="Raleway Light"/>
                <a:sym typeface="Raleway Light"/>
              </a:rPr>
              <a:t>Au Canada, des scieries ont fait faillite pendant la crise du coronavirus.</a:t>
            </a:r>
            <a:endParaRPr/>
          </a:p>
          <a:p>
            <a:pPr marL="731520" lvl="2" indent="-182108" algn="l" rtl="0">
              <a:lnSpc>
                <a:spcPct val="90000"/>
              </a:lnSpc>
              <a:spcBef>
                <a:spcPts val="600"/>
              </a:spcBef>
              <a:spcAft>
                <a:spcPts val="0"/>
              </a:spcAft>
              <a:buSzPct val="124832"/>
              <a:buFont typeface="Raleway Light"/>
              <a:buChar char="●"/>
            </a:pPr>
            <a:r>
              <a:rPr lang="nl-BE" sz="1208">
                <a:latin typeface="Raleway Light"/>
                <a:ea typeface="Raleway Light"/>
                <a:cs typeface="Raleway Light"/>
                <a:sym typeface="Raleway Light"/>
              </a:rPr>
              <a:t>Il s’est passé la même chose que dans le secteur événementiel : </a:t>
            </a:r>
            <a:br>
              <a:rPr lang="nl-BE" sz="1208">
                <a:latin typeface="Raleway Light"/>
                <a:ea typeface="Raleway Light"/>
                <a:cs typeface="Raleway Light"/>
                <a:sym typeface="Raleway Light"/>
              </a:rPr>
            </a:br>
            <a:r>
              <a:rPr lang="nl-BE" sz="1208">
                <a:latin typeface="Raleway Light"/>
                <a:ea typeface="Raleway Light"/>
                <a:cs typeface="Raleway Light"/>
                <a:sym typeface="Raleway Light"/>
              </a:rPr>
              <a:t>les bûcherons ont trouvé d’autres emplois plus sûrs.</a:t>
            </a:r>
            <a:endParaRPr/>
          </a:p>
          <a:p>
            <a:pPr marL="731520" lvl="2" indent="-182108" algn="l" rtl="0">
              <a:lnSpc>
                <a:spcPct val="90000"/>
              </a:lnSpc>
              <a:spcBef>
                <a:spcPts val="600"/>
              </a:spcBef>
              <a:spcAft>
                <a:spcPts val="0"/>
              </a:spcAft>
              <a:buSzPct val="124832"/>
              <a:buFont typeface="Raleway Light"/>
              <a:buChar char="●"/>
            </a:pPr>
            <a:r>
              <a:rPr lang="nl-BE" sz="1208">
                <a:latin typeface="Raleway Light"/>
                <a:ea typeface="Raleway Light"/>
                <a:cs typeface="Raleway Light"/>
                <a:sym typeface="Raleway Light"/>
              </a:rPr>
              <a:t>Bilan : une réduction permanente de l’offre.</a:t>
            </a:r>
            <a:endParaRPr/>
          </a:p>
          <a:p>
            <a:pPr marL="457200" lvl="1" indent="-181166" algn="l" rtl="0">
              <a:lnSpc>
                <a:spcPct val="90000"/>
              </a:lnSpc>
              <a:spcBef>
                <a:spcPts val="600"/>
              </a:spcBef>
              <a:spcAft>
                <a:spcPts val="0"/>
              </a:spcAft>
              <a:buSzPct val="141386"/>
              <a:buChar char="●"/>
            </a:pPr>
            <a:r>
              <a:rPr lang="nl-BE" sz="1208"/>
              <a:t>Propriétés uniques</a:t>
            </a:r>
            <a:endParaRPr/>
          </a:p>
          <a:p>
            <a:pPr marL="731520" lvl="2" indent="-182108" algn="l" rtl="0">
              <a:lnSpc>
                <a:spcPct val="90000"/>
              </a:lnSpc>
              <a:spcBef>
                <a:spcPts val="600"/>
              </a:spcBef>
              <a:spcAft>
                <a:spcPts val="0"/>
              </a:spcAft>
              <a:buSzPct val="124832"/>
              <a:buFont typeface="Raleway Light"/>
              <a:buChar char="●"/>
            </a:pPr>
            <a:r>
              <a:rPr lang="nl-BE" sz="1208">
                <a:latin typeface="Raleway Light"/>
                <a:ea typeface="Raleway Light"/>
                <a:cs typeface="Raleway Light"/>
                <a:sym typeface="Raleway Light"/>
              </a:rPr>
              <a:t>Faible teneur en lignine = +90 % de réflexion IR</a:t>
            </a:r>
            <a:endParaRPr/>
          </a:p>
          <a:p>
            <a:pPr marL="731520" lvl="2" indent="-182108" algn="l" rtl="0">
              <a:lnSpc>
                <a:spcPct val="90000"/>
              </a:lnSpc>
              <a:spcBef>
                <a:spcPts val="600"/>
              </a:spcBef>
              <a:spcAft>
                <a:spcPts val="0"/>
              </a:spcAft>
              <a:buSzPct val="124832"/>
              <a:buFont typeface="Raleway Light"/>
              <a:buChar char="●"/>
            </a:pPr>
            <a:r>
              <a:rPr lang="nl-BE" sz="1208">
                <a:latin typeface="Raleway Light"/>
                <a:ea typeface="Raleway Light"/>
                <a:cs typeface="Raleway Light"/>
                <a:sym typeface="Raleway Light"/>
              </a:rPr>
              <a:t>Résineux</a:t>
            </a:r>
            <a:endParaRPr/>
          </a:p>
          <a:p>
            <a:pPr marL="1005839" lvl="3" indent="-182108" algn="l" rtl="0">
              <a:lnSpc>
                <a:spcPct val="90000"/>
              </a:lnSpc>
              <a:spcBef>
                <a:spcPts val="600"/>
              </a:spcBef>
              <a:spcAft>
                <a:spcPts val="0"/>
              </a:spcAft>
              <a:buSzPct val="124832"/>
              <a:buFont typeface="Raleway Light"/>
              <a:buChar char="●"/>
            </a:pPr>
            <a:r>
              <a:rPr lang="nl-BE" sz="1208">
                <a:latin typeface="Raleway Light"/>
                <a:ea typeface="Raleway Light"/>
                <a:cs typeface="Raleway Light"/>
                <a:sym typeface="Raleway Light"/>
              </a:rPr>
              <a:t>Odeur</a:t>
            </a:r>
            <a:endParaRPr/>
          </a:p>
          <a:p>
            <a:pPr marL="1005839" lvl="3" indent="-182108" algn="l" rtl="0">
              <a:lnSpc>
                <a:spcPct val="90000"/>
              </a:lnSpc>
              <a:spcBef>
                <a:spcPts val="600"/>
              </a:spcBef>
              <a:spcAft>
                <a:spcPts val="0"/>
              </a:spcAft>
              <a:buSzPct val="124832"/>
              <a:buFont typeface="Raleway Light"/>
              <a:buChar char="●"/>
            </a:pPr>
            <a:r>
              <a:rPr lang="nl-BE" sz="1208">
                <a:latin typeface="Raleway Light"/>
                <a:ea typeface="Raleway Light"/>
                <a:cs typeface="Raleway Light"/>
                <a:sym typeface="Raleway Light"/>
              </a:rPr>
              <a:t>Antibactérien et antifongique</a:t>
            </a:r>
            <a:endParaRPr/>
          </a:p>
          <a:p>
            <a:pPr marL="0" lvl="0" indent="0" algn="l" rtl="0">
              <a:lnSpc>
                <a:spcPct val="95000"/>
              </a:lnSpc>
              <a:spcBef>
                <a:spcPts val="1700"/>
              </a:spcBef>
              <a:spcAft>
                <a:spcPts val="0"/>
              </a:spcAft>
              <a:buSzPct val="94973"/>
              <a:buNone/>
            </a:pPr>
            <a:r>
              <a:rPr lang="nl-BE" sz="1516"/>
              <a:t>Meranti</a:t>
            </a:r>
            <a:endParaRPr/>
          </a:p>
          <a:p>
            <a:pPr marL="457200" lvl="1" indent="-175352" algn="l" rtl="0">
              <a:lnSpc>
                <a:spcPct val="90000"/>
              </a:lnSpc>
              <a:spcBef>
                <a:spcPts val="500"/>
              </a:spcBef>
              <a:spcAft>
                <a:spcPts val="0"/>
              </a:spcAft>
              <a:buSzPct val="145454"/>
              <a:buChar char="●"/>
            </a:pPr>
            <a:r>
              <a:rPr lang="nl-BE"/>
              <a:t>Bois local</a:t>
            </a:r>
            <a:endParaRPr/>
          </a:p>
          <a:p>
            <a:pPr marL="457200" lvl="1" indent="-175352" algn="l" rtl="0">
              <a:lnSpc>
                <a:spcPct val="90000"/>
              </a:lnSpc>
              <a:spcBef>
                <a:spcPts val="600"/>
              </a:spcBef>
              <a:spcAft>
                <a:spcPts val="0"/>
              </a:spcAft>
              <a:buSzPct val="145454"/>
              <a:buChar char="●"/>
            </a:pPr>
            <a:r>
              <a:rPr lang="nl-BE"/>
              <a:t>Faible teneur en lignine = +90 % de réflexion IR</a:t>
            </a:r>
            <a:endParaRPr/>
          </a:p>
          <a:p>
            <a:pPr marL="457200" lvl="1" indent="-175352" algn="l" rtl="0">
              <a:lnSpc>
                <a:spcPct val="90000"/>
              </a:lnSpc>
              <a:spcBef>
                <a:spcPts val="600"/>
              </a:spcBef>
              <a:spcAft>
                <a:spcPts val="0"/>
              </a:spcAft>
              <a:buSzPct val="145454"/>
              <a:buChar char="●"/>
            </a:pPr>
            <a:r>
              <a:rPr lang="nl-BE"/>
              <a:t>Bois dur </a:t>
            </a:r>
            <a:endParaRPr/>
          </a:p>
          <a:p>
            <a:pPr marL="731520" lvl="2" indent="-176290" algn="l" rtl="0">
              <a:lnSpc>
                <a:spcPct val="90000"/>
              </a:lnSpc>
              <a:spcBef>
                <a:spcPts val="600"/>
              </a:spcBef>
              <a:spcAft>
                <a:spcPts val="0"/>
              </a:spcAft>
              <a:buSzPct val="127272"/>
              <a:buFont typeface="Raleway Light"/>
              <a:buChar char="●"/>
            </a:pPr>
            <a:r>
              <a:rPr lang="nl-BE">
                <a:latin typeface="Raleway Light"/>
                <a:ea typeface="Raleway Light"/>
                <a:cs typeface="Raleway Light"/>
                <a:sym typeface="Raleway Light"/>
              </a:rPr>
              <a:t>Moins sensible aux rayures et aux coups</a:t>
            </a:r>
            <a:endParaRPr/>
          </a:p>
          <a:p>
            <a:pPr marL="731520" lvl="2" indent="-176290" algn="l" rtl="0">
              <a:lnSpc>
                <a:spcPct val="90000"/>
              </a:lnSpc>
              <a:spcBef>
                <a:spcPts val="600"/>
              </a:spcBef>
              <a:spcAft>
                <a:spcPts val="0"/>
              </a:spcAft>
              <a:buSzPct val="127272"/>
              <a:buFont typeface="Raleway Light"/>
              <a:buChar char="●"/>
            </a:pPr>
            <a:r>
              <a:rPr lang="nl-BE">
                <a:latin typeface="Raleway Light"/>
                <a:ea typeface="Raleway Light"/>
                <a:cs typeface="Raleway Light"/>
                <a:sym typeface="Raleway Light"/>
              </a:rPr>
              <a:t>Également utilisé pour les fenêtres</a:t>
            </a:r>
            <a:endParaRPr/>
          </a:p>
          <a:p>
            <a:pPr marL="731520" lvl="2" indent="-100644" algn="l" rtl="0">
              <a:lnSpc>
                <a:spcPct val="90000"/>
              </a:lnSpc>
              <a:spcBef>
                <a:spcPts val="600"/>
              </a:spcBef>
              <a:spcAft>
                <a:spcPts val="0"/>
              </a:spcAft>
              <a:buSzPct val="127272"/>
              <a:buNone/>
            </a:pPr>
            <a:endParaRPr/>
          </a:p>
        </p:txBody>
      </p:sp>
      <p:sp>
        <p:nvSpPr>
          <p:cNvPr id="115" name="Google Shape;115;p21"/>
          <p:cNvSpPr txBox="1">
            <a:spLocks noGrp="1"/>
          </p:cNvSpPr>
          <p:nvPr>
            <p:ph type="sldNum" idx="12"/>
          </p:nvPr>
        </p:nvSpPr>
        <p:spPr>
          <a:xfrm>
            <a:off x="11706221" y="6180125"/>
            <a:ext cx="543000" cy="593700"/>
          </a:xfrm>
          <a:prstGeom prst="rect">
            <a:avLst/>
          </a:prstGeom>
          <a:noFill/>
          <a:ln>
            <a:noFill/>
          </a:ln>
        </p:spPr>
        <p:txBody>
          <a:bodyPr spcFirstLastPara="1" wrap="square" lIns="45700" tIns="45700" rIns="45700" bIns="45700" anchor="ctr" anchorCtr="0">
            <a:normAutofit lnSpcReduction="10000"/>
          </a:bodyPr>
          <a:lstStyle/>
          <a:p>
            <a:pPr marL="0" lvl="0" indent="0" algn="ctr" rtl="0">
              <a:lnSpc>
                <a:spcPct val="100000"/>
              </a:lnSpc>
              <a:spcBef>
                <a:spcPts val="0"/>
              </a:spcBef>
              <a:spcAft>
                <a:spcPts val="0"/>
              </a:spcAft>
              <a:buClr>
                <a:srgbClr val="000000"/>
              </a:buClr>
              <a:buSzPts val="3600"/>
              <a:buFont typeface="Arial"/>
              <a:buNone/>
            </a:pPr>
            <a:fld id="{00000000-1234-1234-1234-123412341234}" type="slidenum">
              <a:rPr lang="nl-BE" sz="3600"/>
              <a:t>8</a:t>
            </a:fld>
            <a:endParaRPr sz="3600"/>
          </a:p>
        </p:txBody>
      </p:sp>
      <p:pic>
        <p:nvPicPr>
          <p:cNvPr id="116" name="Google Shape;116;p21"/>
          <p:cNvPicPr preferRelativeResize="0"/>
          <p:nvPr/>
        </p:nvPicPr>
        <p:blipFill rotWithShape="1">
          <a:blip r:embed="rId3">
            <a:alphaModFix/>
          </a:blip>
          <a:srcRect/>
          <a:stretch/>
        </p:blipFill>
        <p:spPr>
          <a:xfrm flipH="1">
            <a:off x="7012974" y="944249"/>
            <a:ext cx="5198076" cy="56401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23dfafafbc2_0_0"/>
          <p:cNvPicPr preferRelativeResize="0"/>
          <p:nvPr/>
        </p:nvPicPr>
        <p:blipFill rotWithShape="1">
          <a:blip r:embed="rId3">
            <a:alphaModFix/>
          </a:blip>
          <a:srcRect/>
          <a:stretch/>
        </p:blipFill>
        <p:spPr>
          <a:xfrm>
            <a:off x="-485775" y="0"/>
            <a:ext cx="12192000" cy="6858000"/>
          </a:xfrm>
          <a:prstGeom prst="rect">
            <a:avLst/>
          </a:prstGeom>
          <a:noFill/>
          <a:ln>
            <a:noFill/>
          </a:ln>
        </p:spPr>
      </p:pic>
      <p:sp>
        <p:nvSpPr>
          <p:cNvPr id="123" name="Google Shape;123;g23dfafafbc2_0_0"/>
          <p:cNvSpPr txBox="1">
            <a:spLocks noGrp="1"/>
          </p:cNvSpPr>
          <p:nvPr>
            <p:ph type="sldNum" idx="12"/>
          </p:nvPr>
        </p:nvSpPr>
        <p:spPr>
          <a:xfrm>
            <a:off x="11706225" y="6180125"/>
            <a:ext cx="485700" cy="593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Arial"/>
              <a:buNone/>
            </a:pPr>
            <a:fld id="{00000000-1234-1234-1234-123412341234}" type="slidenum">
              <a:rPr lang="nl-BE"/>
              <a:t>9</a:t>
            </a:fld>
            <a:endParaRPr/>
          </a:p>
        </p:txBody>
      </p:sp>
      <p:pic>
        <p:nvPicPr>
          <p:cNvPr id="124" name="Google Shape;124;g23dfafafbc2_0_0"/>
          <p:cNvPicPr preferRelativeResize="0"/>
          <p:nvPr/>
        </p:nvPicPr>
        <p:blipFill rotWithShape="1">
          <a:blip r:embed="rId4">
            <a:alphaModFix amt="50000"/>
          </a:blip>
          <a:srcRect b="40337"/>
          <a:stretch/>
        </p:blipFill>
        <p:spPr>
          <a:xfrm>
            <a:off x="2742690" y="3332088"/>
            <a:ext cx="5909627" cy="3525924"/>
          </a:xfrm>
          <a:prstGeom prst="rect">
            <a:avLst/>
          </a:prstGeom>
          <a:noFill/>
          <a:ln>
            <a:noFill/>
          </a:ln>
        </p:spPr>
      </p:pic>
      <p:sp>
        <p:nvSpPr>
          <p:cNvPr id="125" name="Google Shape;125;g23dfafafbc2_0_0"/>
          <p:cNvSpPr txBox="1">
            <a:spLocks noGrp="1"/>
          </p:cNvSpPr>
          <p:nvPr>
            <p:ph type="title"/>
          </p:nvPr>
        </p:nvSpPr>
        <p:spPr>
          <a:xfrm>
            <a:off x="539750" y="4724850"/>
            <a:ext cx="10620300" cy="998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Schoolbook"/>
              <a:buNone/>
            </a:pPr>
            <a:r>
              <a:rPr lang="nl-BE">
                <a:solidFill>
                  <a:schemeClr val="lt1"/>
                </a:solidFill>
              </a:rPr>
              <a:t>Élément Tecoloy</a:t>
            </a:r>
            <a:endParaRPr/>
          </a:p>
        </p:txBody>
      </p:sp>
    </p:spTree>
  </p:cSld>
  <p:clrMapOvr>
    <a:masterClrMapping/>
  </p:clrMapOvr>
</p:sld>
</file>

<file path=ppt/theme/theme1.xml><?xml version="1.0" encoding="utf-8"?>
<a:theme xmlns:a="http://schemas.openxmlformats.org/drawingml/2006/main" name="Weergave">
  <a:themeElements>
    <a:clrScheme name="Weergave">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2910</Words>
  <Application>Microsoft Office PowerPoint</Application>
  <PresentationFormat>Widescreen</PresentationFormat>
  <Paragraphs>312</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Raleway</vt:lpstr>
      <vt:lpstr>Calibri</vt:lpstr>
      <vt:lpstr>Raleway SemiBold</vt:lpstr>
      <vt:lpstr>Raleway Light</vt:lpstr>
      <vt:lpstr>Arial</vt:lpstr>
      <vt:lpstr>Raleway ExtraBold</vt:lpstr>
      <vt:lpstr>Raleway ExtraLight</vt:lpstr>
      <vt:lpstr>Raleway Medium</vt:lpstr>
      <vt:lpstr>Century Schoolbook</vt:lpstr>
      <vt:lpstr>Weergave</vt:lpstr>
      <vt:lpstr>PowerPoint Presentation</vt:lpstr>
      <vt:lpstr>Structure</vt:lpstr>
      <vt:lpstr>Health Mate® Le sauna infrarouge thérapeutique</vt:lpstr>
      <vt:lpstr>Construction des saunas Health Mate</vt:lpstr>
      <vt:lpstr>Construction des saunas Health Mate</vt:lpstr>
      <vt:lpstr>Construction des saunas Health Mate</vt:lpstr>
      <vt:lpstr>Durabilité de Health Mate</vt:lpstr>
      <vt:lpstr>Cèdre rouge &gt;&lt; Meranti</vt:lpstr>
      <vt:lpstr>Élément Tecoloy</vt:lpstr>
      <vt:lpstr>Utiliser la bonne  longueur d’onde</vt:lpstr>
      <vt:lpstr>Éléments Tecoloy</vt:lpstr>
      <vt:lpstr>Structure d’un élément Tecoloy</vt:lpstr>
      <vt:lpstr>Chauffer de l’intérieur  &gt;&lt; cabine de chaleur</vt:lpstr>
      <vt:lpstr>La bonne longueur d’onde</vt:lpstr>
      <vt:lpstr>Prise en compte du CEM</vt:lpstr>
      <vt:lpstr>Spectre complet ou non</vt:lpstr>
      <vt:lpstr>PowerPoint Presentation</vt:lpstr>
      <vt:lpstr>Health Mate : l’effet thérapeutique</vt:lpstr>
      <vt:lpstr>Une bonne circulation = base d’une bonne santé</vt:lpstr>
      <vt:lpstr>Fréquence cardiaque dans la zone de bonne condition physique</vt:lpstr>
      <vt:lpstr>Détox</vt:lpstr>
      <vt:lpstr>Effet sur le corps</vt:lpstr>
      <vt:lpstr>Effet sur les personnes recherchant une meilleure qualité de vie </vt:lpstr>
      <vt:lpstr>Effet sur les personnes à la recherche de santé et de bien-être</vt:lpstr>
      <vt:lpstr>Effet sur les personnes à la recherche de  sport et de récupération</vt:lpstr>
      <vt:lpstr>Effet sur les personnes à la recherche  d’une meilleure mobilité</vt:lpstr>
      <vt:lpstr>Preuve scientifique</vt:lpstr>
      <vt:lpstr>PowerPoint Presentation</vt:lpstr>
      <vt:lpstr>Health Mate : synthèse</vt:lpstr>
      <vt:lpstr>Health Mate : synthèse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joris geerts</dc:creator>
  <cp:lastModifiedBy>joris geerts</cp:lastModifiedBy>
  <cp:revision>1</cp:revision>
  <dcterms:created xsi:type="dcterms:W3CDTF">2022-06-21T14:56:39Z</dcterms:created>
  <dcterms:modified xsi:type="dcterms:W3CDTF">2023-05-30T10:26:41Z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0x01010036A8B65EEE25E74E98B62C767D9702D1</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